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89" r:id="rId4"/>
    <p:sldMasterId id="2147483790" r:id="rId5"/>
    <p:sldMasterId id="2147483791" r:id="rId6"/>
    <p:sldMasterId id="2147483792" r:id="rId7"/>
    <p:sldMasterId id="2147483793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</p:sldIdLst>
  <p:sldSz cy="6858000" cx="12192000"/>
  <p:notesSz cx="6858000" cy="9144000"/>
  <p:embeddedFontLst>
    <p:embeddedFont>
      <p:font typeface="Roboto"/>
      <p:regular r:id="rId57"/>
      <p:bold r:id="rId58"/>
      <p:italic r:id="rId59"/>
      <p:boldItalic r:id="rId60"/>
    </p:embeddedFont>
    <p:embeddedFont>
      <p:font typeface="Poppins"/>
      <p:regular r:id="rId61"/>
      <p:bold r:id="rId62"/>
      <p:italic r:id="rId63"/>
      <p:boldItalic r:id="rId64"/>
    </p:embeddedFont>
    <p:embeddedFont>
      <p:font typeface="PT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21A1F5-513A-4CDD-A07C-041D47E36BEF}">
  <a:tblStyle styleId="{5221A1F5-513A-4CDD-A07C-041D47E36B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font" Target="fonts/Poppins-bold.fntdata"/><Relationship Id="rId61" Type="http://schemas.openxmlformats.org/officeDocument/2006/relationships/font" Target="fonts/Poppins-regular.fntdata"/><Relationship Id="rId20" Type="http://schemas.openxmlformats.org/officeDocument/2006/relationships/slide" Target="slides/slide11.xml"/><Relationship Id="rId64" Type="http://schemas.openxmlformats.org/officeDocument/2006/relationships/font" Target="fonts/Poppins-boldItalic.fntdata"/><Relationship Id="rId63" Type="http://schemas.openxmlformats.org/officeDocument/2006/relationships/font" Target="fonts/Poppins-italic.fntdata"/><Relationship Id="rId22" Type="http://schemas.openxmlformats.org/officeDocument/2006/relationships/slide" Target="slides/slide13.xml"/><Relationship Id="rId66" Type="http://schemas.openxmlformats.org/officeDocument/2006/relationships/font" Target="fonts/PTSans-bold.fntdata"/><Relationship Id="rId21" Type="http://schemas.openxmlformats.org/officeDocument/2006/relationships/slide" Target="slides/slide12.xml"/><Relationship Id="rId65" Type="http://schemas.openxmlformats.org/officeDocument/2006/relationships/font" Target="fonts/PTSans-regular.fntdata"/><Relationship Id="rId24" Type="http://schemas.openxmlformats.org/officeDocument/2006/relationships/slide" Target="slides/slide15.xml"/><Relationship Id="rId68" Type="http://schemas.openxmlformats.org/officeDocument/2006/relationships/font" Target="fonts/PTSans-boldItalic.fntdata"/><Relationship Id="rId23" Type="http://schemas.openxmlformats.org/officeDocument/2006/relationships/slide" Target="slides/slide14.xml"/><Relationship Id="rId67" Type="http://schemas.openxmlformats.org/officeDocument/2006/relationships/font" Target="fonts/PTSans-italic.fntdata"/><Relationship Id="rId60" Type="http://schemas.openxmlformats.org/officeDocument/2006/relationships/font" Target="fonts/Roboto-boldItalic.fntdata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font" Target="fonts/Roboto-regular.fntdata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font" Target="fonts/Roboto-italic.fntdata"/><Relationship Id="rId14" Type="http://schemas.openxmlformats.org/officeDocument/2006/relationships/slide" Target="slides/slide5.xml"/><Relationship Id="rId58" Type="http://schemas.openxmlformats.org/officeDocument/2006/relationships/font" Target="fonts/Roboto-bold.fntdata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g332b804878c_1_1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3" name="Google Shape;1473;g332b804878c_1_1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332b804878c_1_6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332b804878c_1_6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chemeClr val="accent4"/>
                </a:highlight>
              </a:rPr>
              <a:t>Note: These slides can be super short</a:t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" name="Google Shape;1577;g332b804878c_1_6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8" name="Google Shape;1578;g332b804878c_1_6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highlight>
                  <a:srgbClr val="FFFF00"/>
                </a:highlight>
              </a:rPr>
              <a:t>Note: These slides can be super short</a:t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32b804878c_1_67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332b804878c_1_67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332b804878c_1_68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3" name="Google Shape;1593;g332b804878c_1_68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Used a survey to determine need importance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Demographic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age: 18-55+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46% male and 54% female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Half own a home and half rent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Averaged values from a 1-10 need survey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Storage space, durability, and easy to clean ranked highest among surveyees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Storage space, cost, easy to clean, and energy usage ranked highest among ourselves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Storage space and easy to clean was a top priority for both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32b804878c_1_6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32b804878c_1_6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332b804878c_1_6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332b804878c_1_6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caleb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6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332bd2da7a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332bd2da7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g332b804878c_1_6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9" name="Google Shape;1629;g332b804878c_1_6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32bd2da7a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32bd2da7a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32b804878c_1_6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332b804878c_1_6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332b804878c_1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332b804878c_1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32b804878c_1_6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32b804878c_1_6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332b804878c_1_6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332b804878c_1_6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 that TIC thermal insulation chamber (Thermal isolation chamber)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PCM phase-change material (Phase change material)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VIP vacuum insulated panel (Vacuum insulation panel)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332b804878c_1_6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332b804878c_1_6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34b988c4c83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34b988c4c8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Caleb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34ec8575b2b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34ec8575b2b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Caleb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34ec8575b2b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34ec8575b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Grocery 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 of water = cooling 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cooling Load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34ec8575b2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34ec8575b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Caleb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g34b988c4c83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3" name="Google Shape;1733;g34b988c4c8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34b988c4c83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34b988c4c8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34cc3cb040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34cc3cb04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332b804878c_1_5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332b804878c_1_5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34b988c4c8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34b988c4c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g34bd8a2b8c5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7" name="Google Shape;1777;g34bd8a2b8c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34b988c4c83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34b988c4c8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34b988c4c83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34b988c4c8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34b988c4c83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34b988c4c8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34cba12379a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34cba12379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5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g34cba12379a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7" name="Google Shape;1847;g34cba12379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34b988c4c83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7" name="Google Shape;1857;g34b988c4c8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Brent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353301490b1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353301490b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Brent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332b804878c_1_6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332b804878c_1_6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332b804878c_1_6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332b804878c_1_6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g2bd7ead0d5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g2bd7ead0d5a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332b804878c_1_6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332b804878c_1_6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Matthew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bd7ead0d5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g2bd7ead0d5a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332b804878c_1_6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332b804878c_1_6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34cfbee2ee2_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3" name="Google Shape;1913;g34cfbee2ee2_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4"/>
              </a:highlight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2bd7ead0d5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g2bd7ead0d5a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332b804878c_1_6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332b804878c_1_6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332c1a89a60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332c1a89a60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32b804878c_1_6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0" name="Google Shape;1510;g332b804878c_1_6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g332b804878c_1_4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9" name="Google Shape;1519;g332b804878c_1_4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32b804878c_1_6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332b804878c_1_6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32b804878c_1_6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332b804878c_1_6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Should briefly explain what is active refrigeration (mention the compressor) Very briefly mention the types of passive cooling and that we are currently planning to do thermal storage/using ice. We can go more into detail about passive cooling in the background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332b804878c_1_6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332b804878c_1_6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6.png"/><Relationship Id="rId9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7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04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32" name="Google Shape;1032;p104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05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36" name="Google Shape;1036;p105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7" name="Google Shape;1037;p105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8" name="Google Shape;1038;p105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9" name="Google Shape;1039;p105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40" name="Google Shape;1040;p105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41" name="Google Shape;1041;p105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042" name="Google Shape;104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3" name="Google Shape;1043;p105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044" name="Google Shape;1044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5" name="Google Shape;1045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" name="Google Shape;1048;p10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49" name="Google Shape;1049;p106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0" name="Google Shape;1050;p106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1" name="Google Shape;1051;p106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2" name="Google Shape;1052;p106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3" name="Google Shape;1053;p106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54" name="Google Shape;1054;p106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55" name="Google Shape;1055;p106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56" name="Google Shape;1056;p106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057" name="Google Shape;1057;p106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1058" name="Google Shape;1058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10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0" name="Google Shape;1060;p106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1061" name="Google Shape;1061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2" name="Google Shape;1062;p10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" name="Google Shape;1064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07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66" name="Google Shape;1066;p107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7" name="Google Shape;1067;p107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8" name="Google Shape;1068;p107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9" name="Google Shape;1069;p107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0" name="Google Shape;1070;p107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1" name="Google Shape;1071;p107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2" name="Google Shape;1072;p107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3" name="Google Shape;1073;p107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4" name="Google Shape;1074;p107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5" name="Google Shape;1075;p107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6" name="Google Shape;1076;p107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077" name="Google Shape;1077;p107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078" name="Google Shape;1078;p107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108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3" name="Google Shape;1083;p108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4" name="Google Shape;1084;p108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5" name="Google Shape;1085;p108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086" name="Google Shape;1086;p108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7" name="Google Shape;1087;p108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088" name="Google Shape;1088;p108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1089" name="Google Shape;1089;p108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1090" name="Google Shape;1090;p10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1" name="Google Shape;1091;p10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92" name="Google Shape;1092;p108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1093" name="Google Shape;1093;p10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94" name="Google Shape;1094;p10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095" name="Google Shape;1095;p108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7" name="Google Shape;1097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09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099" name="Google Shape;1099;p109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1100" name="Google Shape;1100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2" name="Google Shape;1102;p109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1103" name="Google Shape;1103;p1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10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108" name="Google Shape;1108;p110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" name="Google Shape;1109;p110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110" name="Google Shape;1110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11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115" name="Google Shape;1115;p111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116" name="Google Shape;1116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8" name="Google Shape;1118;p111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1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123" name="Google Shape;1123;p112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4" name="Google Shape;1124;p112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1125" name="Google Shape;1125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6" name="Google Shape;1126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7" name="Google Shape;1127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1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131" name="Google Shape;1131;p113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1132" name="Google Shape;1132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3" name="Google Shape;1133;p1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4" name="Google Shape;1134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1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138" name="Google Shape;1138;p114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1139" name="Google Shape;1139;p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1" name="Google Shape;1141;p114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1142" name="Google Shape;1142;p1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15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47" name="Google Shape;1147;p115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8" name="Google Shape;1148;p115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149" name="Google Shape;1149;p115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50" name="Google Shape;1150;p115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1151" name="Google Shape;1151;p115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1152" name="Google Shape;1152;p11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3" name="Google Shape;1153;p11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54" name="Google Shape;1154;p115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1155" name="Google Shape;1155;p115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6" name="Google Shape;1156;p11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57" name="Google Shape;1157;p115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1158" name="Google Shape;1158;p1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9" name="Google Shape;1159;p1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1" name="Google Shape;1161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16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5" name="Google Shape;1165;p116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1166" name="Google Shape;1166;p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7" name="Google Shape;1167;p116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1168" name="Google Shape;1168;p1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9" name="Google Shape;1169;p1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1" name="Google Shape;1171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117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3" name="Google Shape;1173;p117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1174" name="Google Shape;1174;p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6" name="Google Shape;1176;p117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1177" name="Google Shape;1177;p1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8" name="Google Shape;1178;p1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3" name="Google Shape;1183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19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85" name="Google Shape;1185;p119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186" name="Google Shape;1186;p119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1187" name="Google Shape;1187;p119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188" name="Google Shape;1188;p1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89" name="Google Shape;1189;p1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0" name="Google Shape;1190;p119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191" name="Google Shape;1191;p1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2" name="Google Shape;1192;p1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93" name="Google Shape;1193;p119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1194" name="Google Shape;1194;p1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5" name="Google Shape;1195;p1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9" name="Google Shape;1199;p120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1200" name="Google Shape;1200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2" name="Google Shape;1202;p120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03" name="Google Shape;1203;p120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4" name="Google Shape;1204;p120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21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08" name="Google Shape;1208;p121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209" name="Google Shape;1209;p121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210" name="Google Shape;1210;p1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1" name="Google Shape;1211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2" name="Google Shape;1212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5" name="Google Shape;1215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2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17" name="Google Shape;1217;p122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8" name="Google Shape;1218;p122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19" name="Google Shape;1219;p122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20" name="Google Shape;1220;p122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221" name="Google Shape;1221;p122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1222" name="Google Shape;1222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3" name="Google Shape;1223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4" name="Google Shape;1224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6" name="Google Shape;1226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7" name="Google Shape;1227;p12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228" name="Google Shape;1228;p123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1" name="Google Shape;1231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p124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33" name="Google Shape;1233;p124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234" name="Google Shape;1234;p124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235" name="Google Shape;1235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24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7" name="Google Shape;1237;p124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1238" name="Google Shape;1238;p1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9" name="Google Shape;1239;p1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3" name="Google Shape;113;p13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4" name="Google Shape;114;p13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5" name="Google Shape;115;p13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6" name="Google Shape;116;p13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17" name="Google Shape;117;p13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18" name="Google Shape;118;p1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1" name="Google Shape;1241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25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1243" name="Google Shape;1243;p125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125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1246" name="Google Shape;1246;p1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7" name="Google Shape;1247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" name="Google Shape;1249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26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51" name="Google Shape;1251;p126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252" name="Google Shape;1252;p126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1253" name="Google Shape;1253;p1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4" name="Google Shape;1254;p1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5" name="Google Shape;1255;p126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1256" name="Google Shape;1256;p1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1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27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260" name="Google Shape;1260;p127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128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1264" name="Google Shape;1264;p128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1265" name="Google Shape;1265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6" name="Google Shape;1266;p128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1267" name="Google Shape;1267;p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8" name="Google Shape;1268;p1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9" name="Google Shape;1269;p128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1270" name="Google Shape;1270;p128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1271" name="Google Shape;1271;p1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2" name="Google Shape;1272;p1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3" name="Google Shape;1273;p128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274" name="Google Shape;1274;p12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5" name="Google Shape;1275;p1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8" name="Google Shape;1278;p1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30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80" name="Google Shape;1280;p130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1" name="Google Shape;1281;p130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2" name="Google Shape;1282;p130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3" name="Google Shape;1283;p130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4" name="Google Shape;1284;p130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5" name="Google Shape;1285;p130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286" name="Google Shape;1286;p130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87" name="Google Shape;1287;p130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88" name="Google Shape;1288;p130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89" name="Google Shape;1289;p130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90" name="Google Shape;1290;p130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291" name="Google Shape;1291;p130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292" name="Google Shape;1292;p130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293" name="Google Shape;1293;p1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4" name="Google Shape;1294;p1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5" name="Google Shape;1295;p130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296" name="Google Shape;1296;p1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1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9" name="Google Shape;1299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p131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01" name="Google Shape;1301;p131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1302" name="Google Shape;1302;p131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4" name="Google Shape;1304;p131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1305" name="Google Shape;1305;p1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1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8" name="Google Shape;1308;p1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p132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10" name="Google Shape;1310;p132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11" name="Google Shape;1311;p132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12" name="Google Shape;1312;p132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13" name="Google Shape;1313;p132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314" name="Google Shape;1314;p132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5" name="Google Shape;1315;p132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1316" name="Google Shape;1316;p1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7" name="Google Shape;1317;p1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8" name="Google Shape;1318;p132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1319" name="Google Shape;1319;p1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0" name="Google Shape;1320;p1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Google Shape;1322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3" name="Google Shape;1323;p133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24" name="Google Shape;1324;p133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6" name="Google Shape;1326;p1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34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28" name="Google Shape;1328;p134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29" name="Google Shape;1329;p134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0" name="Google Shape;1330;p134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31" name="Google Shape;1331;p134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32" name="Google Shape;1332;p134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33" name="Google Shape;1333;p134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334" name="Google Shape;133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5" name="Google Shape;1335;p134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336" name="Google Shape;1336;p1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1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4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128" name="Google Shape;128;p14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" name="Google Shape;130;p14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131" name="Google Shape;13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9" name="Google Shape;1339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3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41" name="Google Shape;1341;p135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2" name="Google Shape;1342;p135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3" name="Google Shape;1343;p135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4" name="Google Shape;1344;p135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45" name="Google Shape;1345;p135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46" name="Google Shape;1346;p135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47" name="Google Shape;1347;p135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48" name="Google Shape;1348;p135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349" name="Google Shape;1349;p135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1350" name="Google Shape;1350;p1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1" name="Google Shape;1351;p1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2" name="Google Shape;1352;p135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1353" name="Google Shape;1353;p13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" name="Google Shape;1354;p1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6" name="Google Shape;1356;p1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7" name="Google Shape;1357;p13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58" name="Google Shape;1358;p136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59" name="Google Shape;1359;p136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0" name="Google Shape;1360;p136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1" name="Google Shape;1361;p136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2" name="Google Shape;1362;p136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3" name="Google Shape;1363;p136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64" name="Google Shape;1364;p136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5" name="Google Shape;1365;p136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6" name="Google Shape;1366;p136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7" name="Google Shape;1367;p136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8" name="Google Shape;1368;p136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369" name="Google Shape;1369;p136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370" name="Google Shape;1370;p136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3" name="Google Shape;1373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4" name="Google Shape;1374;p137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5" name="Google Shape;1375;p137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76" name="Google Shape;1376;p137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7" name="Google Shape;1377;p137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378" name="Google Shape;1378;p137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9" name="Google Shape;1379;p137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380" name="Google Shape;1380;p137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1381" name="Google Shape;1381;p137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1382" name="Google Shape;1382;p13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3" name="Google Shape;1383;p1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84" name="Google Shape;1384;p137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1385" name="Google Shape;1385;p13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6" name="Google Shape;1386;p13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387" name="Google Shape;1387;p137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9" name="Google Shape;1389;p1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0" name="Google Shape;1390;p138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391" name="Google Shape;1391;p138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1392" name="Google Shape;1392;p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1393;p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4" name="Google Shape;1394;p138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1395" name="Google Shape;1395;p1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6" name="Google Shape;1396;p1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8" name="Google Shape;1398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9" name="Google Shape;1399;p139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400" name="Google Shape;1400;p139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1" name="Google Shape;1401;p139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402" name="Google Shape;1402;p1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3" name="Google Shape;1403;p1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5" name="Google Shape;1405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40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407" name="Google Shape;1407;p140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408" name="Google Shape;1408;p1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0" name="Google Shape;1410;p140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1" name="Google Shape;1411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" name="Google Shape;1413;p1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14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1415" name="Google Shape;1415;p141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6" name="Google Shape;1416;p141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1417" name="Google Shape;1417;p1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8" name="Google Shape;1418;p1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9" name="Google Shape;1419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Google Shape;1421;p1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4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423" name="Google Shape;1423;p142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1424" name="Google Shape;1424;p1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6" name="Google Shape;1426;p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Google Shape;1428;p1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4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1430" name="Google Shape;1430;p143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1431" name="Google Shape;1431;p1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2" name="Google Shape;1432;p1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3" name="Google Shape;1433;p143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1434" name="Google Shape;1434;p1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5" name="Google Shape;1435;p1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7" name="Google Shape;1437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144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439" name="Google Shape;1439;p144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0" name="Google Shape;1440;p144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441" name="Google Shape;1441;p144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42" name="Google Shape;1442;p144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1443" name="Google Shape;1443;p144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1444" name="Google Shape;1444;p1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5" name="Google Shape;1445;p14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6" name="Google Shape;1446;p144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1447" name="Google Shape;1447;p14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8" name="Google Shape;1448;p14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449" name="Google Shape;1449;p144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1450" name="Google Shape;1450;p14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1" name="Google Shape;1451;p14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6" name="Google Shape;136;p15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7" name="Google Shape;137;p15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8" name="Google Shape;138;p15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39" name="Google Shape;139;p15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5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4" name="Google Shape;1454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45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7" name="Google Shape;1457;p145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1458" name="Google Shape;1458;p1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9" name="Google Shape;1459;p145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1460" name="Google Shape;1460;p145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1" name="Google Shape;1461;p14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3" name="Google Shape;1463;p1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46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5" name="Google Shape;1465;p146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1466" name="Google Shape;1466;p1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7" name="Google Shape;1467;p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8" name="Google Shape;1468;p146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1469" name="Google Shape;1469;p1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0" name="Google Shape;1470;p1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0" name="Google Shape;150;p16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5" name="Google Shape;155;p17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6" name="Google Shape;156;p17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57" name="Google Shape;157;p17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58" name="Google Shape;158;p17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59" name="Google Shape;159;p17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18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9" name="Google Shape;169;p18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" name="Google Shape;170;p18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1" name="Google Shape;171;p18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72" name="Google Shape;172;p18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73" name="Google Shape;173;p18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74" name="Google Shape;174;p18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75" name="Google Shape;175;p18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4" name="Google Shape;184;p19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5" name="Google Shape;185;p19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6" name="Google Shape;186;p19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19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90" name="Google Shape;190;p19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1" name="Google Shape;191;p19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2" name="Google Shape;192;p19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3" name="Google Shape;193;p19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4" name="Google Shape;194;p19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195" name="Google Shape;195;p19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196" name="Google Shape;196;p19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0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2" name="Google Shape;202;p20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0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4" name="Google Shape;204;p20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5" name="Google Shape;205;p20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06" name="Google Shape;206;p20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207" name="Google Shape;207;p2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08" name="Google Shape;20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9" name="Google Shape;20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13" name="Google Shape;213;p20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217" name="Google Shape;217;p21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218" name="Google Shape;218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0" name="Google Shape;220;p21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221" name="Google Shape;221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" name="Google Shape;227;p22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228" name="Google Shape;2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233" name="Google Shape;233;p2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234" name="Google Shape;234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6" name="Google Shape;236;p23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249" name="Google Shape;249;p25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250" name="Google Shape;25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256" name="Google Shape;256;p26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257" name="Google Shape;257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6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260" name="Google Shape;260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7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66" name="Google Shape;266;p27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67" name="Google Shape;267;p27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68" name="Google Shape;268;p27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269" name="Google Shape;269;p2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270" name="Google Shape;270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1" name="Google Shape;271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2" name="Google Shape;272;p2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273" name="Google Shape;273;p2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5" name="Google Shape;275;p27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276" name="Google Shape;276;p2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99" name="Google Shape;299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300" name="Google Shape;300;p3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5" name="Google Shape;35;p4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36" name="Google Shape;36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" name="Google Shape;38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10" name="Google Shape;310;p32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311" name="Google Shape;311;p3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312" name="Google Shape;312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3" name="Google Shape;313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4" name="Google Shape;314;p3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315" name="Google Shape;315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17" name="Google Shape;317;p32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318" name="Google Shape;318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33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324" name="Google Shape;32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6" name="Google Shape;326;p33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7" name="Google Shape;327;p33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8" name="Google Shape;328;p33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4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32" name="Google Shape;332;p34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33" name="Google Shape;333;p34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334" name="Google Shape;334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" name="Google Shape;33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1" name="Google Shape;341;p35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2" name="Google Shape;342;p35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343" name="Google Shape;343;p35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344" name="Google Shape;344;p35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345" name="Google Shape;345;p35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346" name="Google Shape;346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8" name="Google Shape;34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352" name="Google Shape;352;p36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7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57" name="Google Shape;357;p37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58" name="Google Shape;358;p37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" name="Google Shape;361;p37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362" name="Google Shape;362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8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367" name="Google Shape;367;p38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9" name="Google Shape;369;p38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370" name="Google Shape;37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9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5" name="Google Shape;375;p39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376" name="Google Shape;376;p39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377" name="Google Shape;37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9" name="Google Shape;379;p39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380" name="Google Shape;380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0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388" name="Google Shape;388;p41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389" name="Google Shape;3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41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391" name="Google Shape;391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3" name="Google Shape;393;p41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394" name="Google Shape;394;p4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395" name="Google Shape;395;p4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" name="Google Shape;396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97" name="Google Shape;397;p4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398" name="Google Shape;398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" name="Google Shape;399;p4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47" name="Google Shape;47;p5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04" name="Google Shape;404;p43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5" name="Google Shape;405;p43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6" name="Google Shape;406;p43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7" name="Google Shape;407;p43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8" name="Google Shape;408;p43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09" name="Google Shape;409;p43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0" name="Google Shape;410;p43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1" name="Google Shape;411;p43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2" name="Google Shape;412;p43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3" name="Google Shape;413;p43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4" name="Google Shape;414;p43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15" name="Google Shape;415;p43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416" name="Google Shape;416;p4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417" name="Google Shape;41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9" name="Google Shape;419;p43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420" name="Google Shape;42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4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25" name="Google Shape;425;p44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426" name="Google Shape;426;p44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44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429" name="Google Shape;429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4" name="Google Shape;434;p45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35" name="Google Shape;435;p45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436" name="Google Shape;436;p45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437" name="Google Shape;437;p45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438" name="Google Shape;438;p45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45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440" name="Google Shape;440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2" name="Google Shape;442;p45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443" name="Google Shape;443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6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48" name="Google Shape;448;p46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7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2" name="Google Shape;452;p47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3" name="Google Shape;453;p47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4" name="Google Shape;454;p47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55" name="Google Shape;455;p47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56" name="Google Shape;456;p47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57" name="Google Shape;457;p47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458" name="Google Shape;4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p47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460" name="Google Shape;460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8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65" name="Google Shape;465;p48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6" name="Google Shape;466;p48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7" name="Google Shape;467;p48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8" name="Google Shape;468;p48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69" name="Google Shape;469;p48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70" name="Google Shape;470;p48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71" name="Google Shape;471;p48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72" name="Google Shape;472;p48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473" name="Google Shape;473;p48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474" name="Google Shape;474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6" name="Google Shape;476;p48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477" name="Google Shape;477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8" name="Google Shape;478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82" name="Google Shape;482;p49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3" name="Google Shape;483;p49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4" name="Google Shape;484;p49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5" name="Google Shape;485;p49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6" name="Google Shape;486;p49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7" name="Google Shape;487;p49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88" name="Google Shape;488;p49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89" name="Google Shape;489;p49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90" name="Google Shape;490;p49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91" name="Google Shape;491;p49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92" name="Google Shape;492;p49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493" name="Google Shape;493;p49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494" name="Google Shape;494;p49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0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9" name="Google Shape;499;p50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0" name="Google Shape;500;p50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50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02" name="Google Shape;502;p50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50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04" name="Google Shape;504;p50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505" name="Google Shape;505;p5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506" name="Google Shape;506;p5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7" name="Google Shape;507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08" name="Google Shape;508;p5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509" name="Google Shape;509;p5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5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11" name="Google Shape;511;p50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515" name="Google Shape;515;p51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516" name="Google Shape;516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8" name="Google Shape;518;p51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519" name="Google Shape;519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0" name="Google Shape;520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524" name="Google Shape;524;p52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52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526" name="Google Shape;52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531" name="Google Shape;531;p5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532" name="Google Shape;532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3" name="Google Shape;533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4" name="Google Shape;534;p53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539" name="Google Shape;539;p54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54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541" name="Google Shape;541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3" name="Google Shape;543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547" name="Google Shape;547;p55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548" name="Google Shape;548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0" name="Google Shape;55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6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554" name="Google Shape;554;p56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555" name="Google Shape;555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56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558" name="Google Shape;558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7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3" name="Google Shape;563;p57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4" name="Google Shape;564;p57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565" name="Google Shape;565;p57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66" name="Google Shape;566;p57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567" name="Google Shape;567;p5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568" name="Google Shape;568;p5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9" name="Google Shape;569;p5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0" name="Google Shape;570;p5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571" name="Google Shape;571;p5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5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73" name="Google Shape;573;p57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574" name="Google Shape;574;p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5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8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1" name="Google Shape;581;p58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582" name="Google Shape;582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83" name="Google Shape;583;p5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584" name="Google Shape;584;p5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5" name="Google Shape;585;p5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59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9" name="Google Shape;589;p59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590" name="Google Shape;590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" name="Google Shape;592;p59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593" name="Google Shape;593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1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01" name="Google Shape;601;p61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602" name="Google Shape;602;p61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603" name="Google Shape;603;p61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604" name="Google Shape;604;p6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5" name="Google Shape;605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6" name="Google Shape;606;p61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607" name="Google Shape;607;p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" name="Google Shape;608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09" name="Google Shape;609;p61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610" name="Google Shape;610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6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62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616" name="Google Shape;616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62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19" name="Google Shape;619;p62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0" name="Google Shape;620;p62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60" name="Google Shape;60;p7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3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24" name="Google Shape;624;p63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25" name="Google Shape;625;p63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626" name="Google Shape;626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8" name="Google Shape;62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33" name="Google Shape;633;p64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4" name="Google Shape;634;p64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5" name="Google Shape;635;p64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636" name="Google Shape;636;p64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637" name="Google Shape;637;p64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638" name="Google Shape;638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0" name="Google Shape;64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644" name="Google Shape;644;p65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" name="Google Shape;647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6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49" name="Google Shape;649;p66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650" name="Google Shape;650;p66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651" name="Google Shape;65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6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66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654" name="Google Shape;654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5" name="Google Shape;655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67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659" name="Google Shape;659;p67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67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662" name="Google Shape;662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Google Shape;663;p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8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67" name="Google Shape;667;p68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668" name="Google Shape;668;p68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669" name="Google Shape;669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1" name="Google Shape;671;p68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672" name="Google Shape;672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76" name="Google Shape;676;p69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70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680" name="Google Shape;680;p70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681" name="Google Shape;68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2" name="Google Shape;682;p70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683" name="Google Shape;683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" name="Google Shape;685;p70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686" name="Google Shape;686;p70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687" name="Google Shape;687;p7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8" name="Google Shape;688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89" name="Google Shape;689;p70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690" name="Google Shape;690;p7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1" name="Google Shape;691;p7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96" name="Google Shape;696;p72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7" name="Google Shape;697;p72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8" name="Google Shape;698;p72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99" name="Google Shape;699;p72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0" name="Google Shape;700;p72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1" name="Google Shape;701;p72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02" name="Google Shape;702;p72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3" name="Google Shape;703;p72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4" name="Google Shape;704;p72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5" name="Google Shape;705;p72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6" name="Google Shape;706;p72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07" name="Google Shape;707;p72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708" name="Google Shape;708;p72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709" name="Google Shape;709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0" name="Google Shape;710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1" name="Google Shape;711;p72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712" name="Google Shape;712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3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17" name="Google Shape;717;p73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718" name="Google Shape;718;p73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0" name="Google Shape;720;p73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721" name="Google Shape;721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2" name="Google Shape;722;p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4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26" name="Google Shape;726;p74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27" name="Google Shape;727;p74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28" name="Google Shape;728;p74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29" name="Google Shape;729;p74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730" name="Google Shape;730;p74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1" name="Google Shape;731;p74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732" name="Google Shape;732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3" name="Google Shape;733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4" name="Google Shape;734;p74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735" name="Google Shape;735;p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6" name="Google Shape;736;p7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5"/>
          <p:cNvSpPr txBox="1"/>
          <p:nvPr>
            <p:ph type="title"/>
          </p:nvPr>
        </p:nvSpPr>
        <p:spPr>
          <a:xfrm>
            <a:off x="960000" y="853440"/>
            <a:ext cx="4313100" cy="148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40" name="Google Shape;740;p75"/>
          <p:cNvSpPr txBox="1"/>
          <p:nvPr>
            <p:ph idx="1" type="body"/>
          </p:nvPr>
        </p:nvSpPr>
        <p:spPr>
          <a:xfrm>
            <a:off x="960000" y="2802500"/>
            <a:ext cx="4313100" cy="1665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6"/>
          <p:cNvSpPr txBox="1"/>
          <p:nvPr>
            <p:ph type="title"/>
          </p:nvPr>
        </p:nvSpPr>
        <p:spPr>
          <a:xfrm>
            <a:off x="960000" y="717989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44" name="Google Shape;744;p76"/>
          <p:cNvSpPr txBox="1"/>
          <p:nvPr>
            <p:ph idx="1" type="subTitle"/>
          </p:nvPr>
        </p:nvSpPr>
        <p:spPr>
          <a:xfrm>
            <a:off x="946333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5" name="Google Shape;745;p76"/>
          <p:cNvSpPr txBox="1"/>
          <p:nvPr>
            <p:ph idx="2" type="subTitle"/>
          </p:nvPr>
        </p:nvSpPr>
        <p:spPr>
          <a:xfrm>
            <a:off x="460988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6" name="Google Shape;746;p76"/>
          <p:cNvSpPr txBox="1"/>
          <p:nvPr>
            <p:ph idx="3" type="subTitle"/>
          </p:nvPr>
        </p:nvSpPr>
        <p:spPr>
          <a:xfrm>
            <a:off x="8273434" y="3515467"/>
            <a:ext cx="2967600" cy="2623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47" name="Google Shape;747;p76"/>
          <p:cNvSpPr txBox="1"/>
          <p:nvPr>
            <p:ph idx="4" type="subTitle"/>
          </p:nvPr>
        </p:nvSpPr>
        <p:spPr>
          <a:xfrm>
            <a:off x="946344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48" name="Google Shape;748;p76"/>
          <p:cNvSpPr txBox="1"/>
          <p:nvPr>
            <p:ph idx="5" type="subTitle"/>
          </p:nvPr>
        </p:nvSpPr>
        <p:spPr>
          <a:xfrm>
            <a:off x="4612212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49" name="Google Shape;749;p76"/>
          <p:cNvSpPr txBox="1"/>
          <p:nvPr>
            <p:ph idx="6" type="subTitle"/>
          </p:nvPr>
        </p:nvSpPr>
        <p:spPr>
          <a:xfrm>
            <a:off x="8273446" y="2764388"/>
            <a:ext cx="2967600" cy="944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750" name="Google Shape;75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94932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1" name="Google Shape;751;p76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752" name="Google Shape;752;p7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3" name="Google Shape;753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77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57" name="Google Shape;757;p77"/>
          <p:cNvSpPr txBox="1"/>
          <p:nvPr>
            <p:ph idx="1" type="subTitle"/>
          </p:nvPr>
        </p:nvSpPr>
        <p:spPr>
          <a:xfrm>
            <a:off x="960000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8" name="Google Shape;758;p77"/>
          <p:cNvSpPr txBox="1"/>
          <p:nvPr>
            <p:ph idx="2" type="subTitle"/>
          </p:nvPr>
        </p:nvSpPr>
        <p:spPr>
          <a:xfrm>
            <a:off x="6508221" y="2239133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59" name="Google Shape;759;p77"/>
          <p:cNvSpPr txBox="1"/>
          <p:nvPr>
            <p:ph idx="3" type="subTitle"/>
          </p:nvPr>
        </p:nvSpPr>
        <p:spPr>
          <a:xfrm>
            <a:off x="960000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0" name="Google Shape;760;p77"/>
          <p:cNvSpPr txBox="1"/>
          <p:nvPr>
            <p:ph idx="4" type="subTitle"/>
          </p:nvPr>
        </p:nvSpPr>
        <p:spPr>
          <a:xfrm>
            <a:off x="6508221" y="4528267"/>
            <a:ext cx="4732800" cy="1610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1" name="Google Shape;761;p77"/>
          <p:cNvSpPr txBox="1"/>
          <p:nvPr>
            <p:ph idx="5" type="subTitle"/>
          </p:nvPr>
        </p:nvSpPr>
        <p:spPr>
          <a:xfrm>
            <a:off x="96000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62" name="Google Shape;762;p77"/>
          <p:cNvSpPr txBox="1"/>
          <p:nvPr>
            <p:ph idx="6" type="subTitle"/>
          </p:nvPr>
        </p:nvSpPr>
        <p:spPr>
          <a:xfrm>
            <a:off x="960000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63" name="Google Shape;763;p77"/>
          <p:cNvSpPr txBox="1"/>
          <p:nvPr>
            <p:ph idx="7" type="subTitle"/>
          </p:nvPr>
        </p:nvSpPr>
        <p:spPr>
          <a:xfrm>
            <a:off x="6508170" y="1906515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64" name="Google Shape;764;p77"/>
          <p:cNvSpPr txBox="1"/>
          <p:nvPr>
            <p:ph idx="8" type="subTitle"/>
          </p:nvPr>
        </p:nvSpPr>
        <p:spPr>
          <a:xfrm>
            <a:off x="6508173" y="4195881"/>
            <a:ext cx="4732800" cy="500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765" name="Google Shape;765;p77"/>
          <p:cNvGrpSpPr/>
          <p:nvPr/>
        </p:nvGrpSpPr>
        <p:grpSpPr>
          <a:xfrm>
            <a:off x="-1" y="-6292"/>
            <a:ext cx="12191696" cy="6864104"/>
            <a:chOff x="-1" y="-4719"/>
            <a:chExt cx="9144001" cy="5148207"/>
          </a:xfrm>
        </p:grpSpPr>
        <p:pic>
          <p:nvPicPr>
            <p:cNvPr id="766" name="Google Shape;766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8" name="Google Shape;768;p77"/>
          <p:cNvGrpSpPr/>
          <p:nvPr/>
        </p:nvGrpSpPr>
        <p:grpSpPr>
          <a:xfrm rot="10800000">
            <a:off x="305" y="-6126"/>
            <a:ext cx="6508068" cy="487588"/>
            <a:chOff x="4261050" y="4610675"/>
            <a:chExt cx="4881173" cy="365700"/>
          </a:xfrm>
        </p:grpSpPr>
        <p:pic>
          <p:nvPicPr>
            <p:cNvPr id="769" name="Google Shape;769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Google Shape;772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8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74" name="Google Shape;774;p78"/>
          <p:cNvSpPr txBox="1"/>
          <p:nvPr>
            <p:ph idx="1" type="subTitle"/>
          </p:nvPr>
        </p:nvSpPr>
        <p:spPr>
          <a:xfrm>
            <a:off x="960100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5" name="Google Shape;775;p78"/>
          <p:cNvSpPr txBox="1"/>
          <p:nvPr>
            <p:ph idx="2" type="subTitle"/>
          </p:nvPr>
        </p:nvSpPr>
        <p:spPr>
          <a:xfrm>
            <a:off x="4525174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6" name="Google Shape;776;p78"/>
          <p:cNvSpPr txBox="1"/>
          <p:nvPr>
            <p:ph idx="3" type="subTitle"/>
          </p:nvPr>
        </p:nvSpPr>
        <p:spPr>
          <a:xfrm>
            <a:off x="960100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7" name="Google Shape;777;p78"/>
          <p:cNvSpPr txBox="1"/>
          <p:nvPr>
            <p:ph idx="4" type="subTitle"/>
          </p:nvPr>
        </p:nvSpPr>
        <p:spPr>
          <a:xfrm>
            <a:off x="4525174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8" name="Google Shape;778;p78"/>
          <p:cNvSpPr txBox="1"/>
          <p:nvPr>
            <p:ph idx="5" type="subTitle"/>
          </p:nvPr>
        </p:nvSpPr>
        <p:spPr>
          <a:xfrm>
            <a:off x="8090248" y="2243328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9" name="Google Shape;779;p78"/>
          <p:cNvSpPr txBox="1"/>
          <p:nvPr>
            <p:ph idx="6" type="subTitle"/>
          </p:nvPr>
        </p:nvSpPr>
        <p:spPr>
          <a:xfrm>
            <a:off x="8090248" y="4531409"/>
            <a:ext cx="3150900" cy="1551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0" name="Google Shape;780;p78"/>
          <p:cNvSpPr txBox="1"/>
          <p:nvPr>
            <p:ph idx="7" type="subTitle"/>
          </p:nvPr>
        </p:nvSpPr>
        <p:spPr>
          <a:xfrm>
            <a:off x="960100" y="1901952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1" name="Google Shape;781;p78"/>
          <p:cNvSpPr txBox="1"/>
          <p:nvPr>
            <p:ph idx="8" type="subTitle"/>
          </p:nvPr>
        </p:nvSpPr>
        <p:spPr>
          <a:xfrm>
            <a:off x="4527174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2" name="Google Shape;782;p78"/>
          <p:cNvSpPr txBox="1"/>
          <p:nvPr>
            <p:ph idx="9" type="subTitle"/>
          </p:nvPr>
        </p:nvSpPr>
        <p:spPr>
          <a:xfrm>
            <a:off x="8090248" y="1901952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3" name="Google Shape;783;p78"/>
          <p:cNvSpPr txBox="1"/>
          <p:nvPr>
            <p:ph idx="13" type="subTitle"/>
          </p:nvPr>
        </p:nvSpPr>
        <p:spPr>
          <a:xfrm>
            <a:off x="960100" y="4194048"/>
            <a:ext cx="31509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4" name="Google Shape;784;p78"/>
          <p:cNvSpPr txBox="1"/>
          <p:nvPr>
            <p:ph idx="14" type="subTitle"/>
          </p:nvPr>
        </p:nvSpPr>
        <p:spPr>
          <a:xfrm>
            <a:off x="4525174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785" name="Google Shape;785;p78"/>
          <p:cNvSpPr txBox="1"/>
          <p:nvPr>
            <p:ph idx="15" type="subTitle"/>
          </p:nvPr>
        </p:nvSpPr>
        <p:spPr>
          <a:xfrm>
            <a:off x="8090248" y="4194054"/>
            <a:ext cx="3146700" cy="5028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pic>
        <p:nvPicPr>
          <p:cNvPr id="786" name="Google Shape;786;p78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11441131" y="85835"/>
            <a:ext cx="750835" cy="139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0894966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79"/>
          <p:cNvSpPr txBox="1"/>
          <p:nvPr>
            <p:ph hasCustomPrompt="1" type="title"/>
          </p:nvPr>
        </p:nvSpPr>
        <p:spPr>
          <a:xfrm>
            <a:off x="4133183" y="2726839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1" name="Google Shape;791;p79"/>
          <p:cNvSpPr txBox="1"/>
          <p:nvPr>
            <p:ph idx="1" type="subTitle"/>
          </p:nvPr>
        </p:nvSpPr>
        <p:spPr>
          <a:xfrm>
            <a:off x="4133197" y="3650433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92" name="Google Shape;792;p79"/>
          <p:cNvSpPr txBox="1"/>
          <p:nvPr>
            <p:ph hasCustomPrompt="1" idx="2" type="title"/>
          </p:nvPr>
        </p:nvSpPr>
        <p:spPr>
          <a:xfrm>
            <a:off x="4133206" y="893250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3" name="Google Shape;793;p79"/>
          <p:cNvSpPr txBox="1"/>
          <p:nvPr>
            <p:ph idx="3" type="subTitle"/>
          </p:nvPr>
        </p:nvSpPr>
        <p:spPr>
          <a:xfrm>
            <a:off x="4133206" y="1816861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794" name="Google Shape;794;p79"/>
          <p:cNvSpPr txBox="1"/>
          <p:nvPr>
            <p:ph hasCustomPrompt="1" idx="4" type="title"/>
          </p:nvPr>
        </p:nvSpPr>
        <p:spPr>
          <a:xfrm>
            <a:off x="4133194" y="4560422"/>
            <a:ext cx="3925500" cy="10251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5" name="Google Shape;795;p79"/>
          <p:cNvSpPr txBox="1"/>
          <p:nvPr>
            <p:ph idx="5" type="subTitle"/>
          </p:nvPr>
        </p:nvSpPr>
        <p:spPr>
          <a:xfrm>
            <a:off x="4133208" y="5484017"/>
            <a:ext cx="3925500" cy="479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796" name="Google Shape;796;p79"/>
          <p:cNvGrpSpPr/>
          <p:nvPr/>
        </p:nvGrpSpPr>
        <p:grpSpPr>
          <a:xfrm>
            <a:off x="0" y="0"/>
            <a:ext cx="12198420" cy="6871706"/>
            <a:chOff x="0" y="0"/>
            <a:chExt cx="9149044" cy="5153909"/>
          </a:xfrm>
        </p:grpSpPr>
        <p:grpSp>
          <p:nvGrpSpPr>
            <p:cNvPr id="797" name="Google Shape;797;p79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798" name="Google Shape;798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9" name="Google Shape;799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00" name="Google Shape;800;p79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801" name="Google Shape;801;p7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2" name="Google Shape;802;p7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03" name="Google Shape;803;p79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70898" y="4750072"/>
            <a:ext cx="2288928" cy="1743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0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807" name="Google Shape;807;p80"/>
          <p:cNvGrpSpPr/>
          <p:nvPr/>
        </p:nvGrpSpPr>
        <p:grpSpPr>
          <a:xfrm>
            <a:off x="0" y="0"/>
            <a:ext cx="8697818" cy="493188"/>
            <a:chOff x="0" y="0"/>
            <a:chExt cx="6523526" cy="369900"/>
          </a:xfrm>
        </p:grpSpPr>
        <p:pic>
          <p:nvPicPr>
            <p:cNvPr id="808" name="Google Shape;808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0" name="Google Shape;810;p80"/>
          <p:cNvGrpSpPr/>
          <p:nvPr/>
        </p:nvGrpSpPr>
        <p:grpSpPr>
          <a:xfrm>
            <a:off x="0" y="0"/>
            <a:ext cx="12191695" cy="6857845"/>
            <a:chOff x="0" y="0"/>
            <a:chExt cx="9144000" cy="5143512"/>
          </a:xfrm>
        </p:grpSpPr>
        <p:pic>
          <p:nvPicPr>
            <p:cNvPr id="811" name="Google Shape;811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8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816" name="Google Shape;816;p81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10205533" y="-54034"/>
            <a:ext cx="2008101" cy="1183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7" name="Google Shape;817;p81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818" name="Google Shape;818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" name="Google Shape;821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82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823" name="Google Shape;823;p82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824" name="Google Shape;824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5" name="Google Shape;825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6" name="Google Shape;826;p82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11100050" y="5689050"/>
            <a:ext cx="1034600" cy="10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78" name="Google Shape;78;p9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831" name="Google Shape;831;p83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8394900" y="5725162"/>
            <a:ext cx="2288933" cy="1125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2" name="Google Shape;832;p83"/>
          <p:cNvGrpSpPr/>
          <p:nvPr/>
        </p:nvGrpSpPr>
        <p:grpSpPr>
          <a:xfrm>
            <a:off x="0" y="0"/>
            <a:ext cx="5052571" cy="479188"/>
            <a:chOff x="0" y="0"/>
            <a:chExt cx="3789523" cy="359400"/>
          </a:xfrm>
        </p:grpSpPr>
        <p:pic>
          <p:nvPicPr>
            <p:cNvPr id="833" name="Google Shape;833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4" name="Google Shape;834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5" name="Google Shape;83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10894967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839" name="Google Shape;839;p84"/>
          <p:cNvGrpSpPr/>
          <p:nvPr/>
        </p:nvGrpSpPr>
        <p:grpSpPr>
          <a:xfrm flipH="1" rot="10800000">
            <a:off x="6841327" y="171"/>
            <a:ext cx="5350369" cy="479188"/>
            <a:chOff x="5129348" y="4780863"/>
            <a:chExt cx="4012877" cy="359400"/>
          </a:xfrm>
        </p:grpSpPr>
        <p:pic>
          <p:nvPicPr>
            <p:cNvPr id="840" name="Google Shape;84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1" name="Google Shape;841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2" name="Google Shape;84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33" y="-1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85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846" name="Google Shape;846;p85"/>
          <p:cNvGrpSpPr/>
          <p:nvPr/>
        </p:nvGrpSpPr>
        <p:grpSpPr>
          <a:xfrm>
            <a:off x="0" y="17"/>
            <a:ext cx="12191695" cy="6857812"/>
            <a:chOff x="0" y="12"/>
            <a:chExt cx="9144000" cy="5143487"/>
          </a:xfrm>
        </p:grpSpPr>
        <p:pic>
          <p:nvPicPr>
            <p:cNvPr id="847" name="Google Shape;847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9" name="Google Shape;849;p85"/>
          <p:cNvGrpSpPr/>
          <p:nvPr/>
        </p:nvGrpSpPr>
        <p:grpSpPr>
          <a:xfrm rot="10800000">
            <a:off x="305" y="171"/>
            <a:ext cx="5350369" cy="479188"/>
            <a:chOff x="5129346" y="4780863"/>
            <a:chExt cx="4012877" cy="359400"/>
          </a:xfrm>
        </p:grpSpPr>
        <p:pic>
          <p:nvPicPr>
            <p:cNvPr id="850" name="Google Shape;850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6"/>
          <p:cNvSpPr txBox="1"/>
          <p:nvPr>
            <p:ph type="title"/>
          </p:nvPr>
        </p:nvSpPr>
        <p:spPr>
          <a:xfrm>
            <a:off x="5818683" y="720000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55" name="Google Shape;855;p86"/>
          <p:cNvSpPr txBox="1"/>
          <p:nvPr>
            <p:ph idx="1" type="subTitle"/>
          </p:nvPr>
        </p:nvSpPr>
        <p:spPr>
          <a:xfrm>
            <a:off x="5818683" y="3159133"/>
            <a:ext cx="4932300" cy="1411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56" name="Google Shape;856;p86"/>
          <p:cNvSpPr/>
          <p:nvPr>
            <p:ph idx="2" type="pic"/>
          </p:nvPr>
        </p:nvSpPr>
        <p:spPr>
          <a:xfrm>
            <a:off x="950967" y="719400"/>
            <a:ext cx="40968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857" name="Google Shape;857;p86"/>
          <p:cNvSpPr txBox="1"/>
          <p:nvPr/>
        </p:nvSpPr>
        <p:spPr>
          <a:xfrm>
            <a:off x="5818683" y="4723100"/>
            <a:ext cx="4932300" cy="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-US" sz="13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-US" sz="13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3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58" name="Google Shape;858;p86"/>
          <p:cNvGrpSpPr/>
          <p:nvPr/>
        </p:nvGrpSpPr>
        <p:grpSpPr>
          <a:xfrm>
            <a:off x="-9088" y="0"/>
            <a:ext cx="12200964" cy="6871712"/>
            <a:chOff x="-6816" y="0"/>
            <a:chExt cx="9150952" cy="5153913"/>
          </a:xfrm>
        </p:grpSpPr>
        <p:grpSp>
          <p:nvGrpSpPr>
            <p:cNvPr id="859" name="Google Shape;859;p86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860" name="Google Shape;860;p8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1" name="Google Shape;861;p8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2" name="Google Shape;862;p86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863" name="Google Shape;863;p8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4" name="Google Shape;864;p8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65" name="Google Shape;865;p86"/>
          <p:cNvGrpSpPr/>
          <p:nvPr/>
        </p:nvGrpSpPr>
        <p:grpSpPr>
          <a:xfrm>
            <a:off x="0" y="-15383"/>
            <a:ext cx="12191694" cy="6873195"/>
            <a:chOff x="0" y="-11538"/>
            <a:chExt cx="9143999" cy="5155025"/>
          </a:xfrm>
        </p:grpSpPr>
        <p:pic>
          <p:nvPicPr>
            <p:cNvPr id="866" name="Google Shape;866;p8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8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87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93499" y="4777003"/>
            <a:ext cx="2288928" cy="1743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1450" y="-18200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3" name="Google Shape;873;p87"/>
          <p:cNvGrpSpPr/>
          <p:nvPr/>
        </p:nvGrpSpPr>
        <p:grpSpPr>
          <a:xfrm>
            <a:off x="0" y="-18183"/>
            <a:ext cx="11838173" cy="6564660"/>
            <a:chOff x="0" y="-13638"/>
            <a:chExt cx="8878852" cy="4923618"/>
          </a:xfrm>
        </p:grpSpPr>
        <p:pic>
          <p:nvPicPr>
            <p:cNvPr id="874" name="Google Shape;874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75" name="Google Shape;875;p87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876" name="Google Shape;876;p8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7" name="Google Shape;877;p8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8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1510386" y="51833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1" name="Google Shape;881;p88"/>
          <p:cNvGrpSpPr/>
          <p:nvPr/>
        </p:nvGrpSpPr>
        <p:grpSpPr>
          <a:xfrm>
            <a:off x="-34" y="-27274"/>
            <a:ext cx="1297002" cy="6883687"/>
            <a:chOff x="-26" y="-20456"/>
            <a:chExt cx="972776" cy="5162894"/>
          </a:xfrm>
        </p:grpSpPr>
        <p:pic>
          <p:nvPicPr>
            <p:cNvPr id="882" name="Google Shape;882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3" name="Google Shape;883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4" name="Google Shape;884;p88"/>
          <p:cNvGrpSpPr/>
          <p:nvPr/>
        </p:nvGrpSpPr>
        <p:grpSpPr>
          <a:xfrm rot="10800000">
            <a:off x="7157609" y="6378812"/>
            <a:ext cx="5052571" cy="479188"/>
            <a:chOff x="-13638" y="0"/>
            <a:chExt cx="3789523" cy="359400"/>
          </a:xfrm>
        </p:grpSpPr>
        <p:pic>
          <p:nvPicPr>
            <p:cNvPr id="885" name="Google Shape;885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6" name="Google Shape;886;p8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1" name="Google Shape;891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0"/>
          <p:cNvSpPr txBox="1"/>
          <p:nvPr>
            <p:ph type="ctrTitle"/>
          </p:nvPr>
        </p:nvSpPr>
        <p:spPr>
          <a:xfrm>
            <a:off x="1296400" y="1977067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900"/>
              <a:buNone/>
              <a:defRPr sz="69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93" name="Google Shape;893;p90"/>
          <p:cNvSpPr txBox="1"/>
          <p:nvPr>
            <p:ph idx="1" type="subTitle"/>
          </p:nvPr>
        </p:nvSpPr>
        <p:spPr>
          <a:xfrm>
            <a:off x="1296400" y="4318937"/>
            <a:ext cx="9599100" cy="561900"/>
          </a:xfrm>
          <a:prstGeom prst="rect">
            <a:avLst/>
          </a:prstGeom>
          <a:noFill/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894" name="Google Shape;894;p90"/>
          <p:cNvGrpSpPr/>
          <p:nvPr/>
        </p:nvGrpSpPr>
        <p:grpSpPr>
          <a:xfrm>
            <a:off x="-9099" y="2150"/>
            <a:ext cx="12217745" cy="6862603"/>
            <a:chOff x="-21325" y="-6819"/>
            <a:chExt cx="9163538" cy="5147081"/>
          </a:xfrm>
        </p:grpSpPr>
        <p:grpSp>
          <p:nvGrpSpPr>
            <p:cNvPr id="895" name="Google Shape;895;p90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896" name="Google Shape;896;p9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97" name="Google Shape;897;p9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98" name="Google Shape;898;p90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899" name="Google Shape;899;p9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0" name="Google Shape;900;p9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01" name="Google Shape;901;p90"/>
          <p:cNvGrpSpPr/>
          <p:nvPr/>
        </p:nvGrpSpPr>
        <p:grpSpPr>
          <a:xfrm>
            <a:off x="-9092" y="-9867"/>
            <a:ext cx="12209878" cy="6877561"/>
            <a:chOff x="0" y="0"/>
            <a:chExt cx="9157637" cy="5158300"/>
          </a:xfrm>
        </p:grpSpPr>
        <p:pic>
          <p:nvPicPr>
            <p:cNvPr id="902" name="Google Shape;902;p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3" name="Google Shape;903;p9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4967" y="0"/>
            <a:ext cx="1297034" cy="1297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7" name="Google Shape;907;p91"/>
          <p:cNvGrpSpPr/>
          <p:nvPr/>
        </p:nvGrpSpPr>
        <p:grpSpPr>
          <a:xfrm>
            <a:off x="5737450" y="6156505"/>
            <a:ext cx="6460971" cy="706116"/>
            <a:chOff x="4296376" y="4610675"/>
            <a:chExt cx="4845850" cy="529600"/>
          </a:xfrm>
        </p:grpSpPr>
        <p:pic>
          <p:nvPicPr>
            <p:cNvPr id="908" name="Google Shape;908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9" name="Google Shape;909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0" name="Google Shape;910;p91"/>
          <p:cNvSpPr txBox="1"/>
          <p:nvPr>
            <p:ph type="title"/>
          </p:nvPr>
        </p:nvSpPr>
        <p:spPr>
          <a:xfrm>
            <a:off x="5396233" y="3212867"/>
            <a:ext cx="5844900" cy="1855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1" name="Google Shape;911;p91"/>
          <p:cNvSpPr txBox="1"/>
          <p:nvPr>
            <p:ph hasCustomPrompt="1" idx="2" type="title"/>
          </p:nvPr>
        </p:nvSpPr>
        <p:spPr>
          <a:xfrm>
            <a:off x="7587033" y="1383133"/>
            <a:ext cx="1463100" cy="14631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2" name="Google Shape;912;p91"/>
          <p:cNvSpPr/>
          <p:nvPr>
            <p:ph idx="3" type="pic"/>
          </p:nvPr>
        </p:nvSpPr>
        <p:spPr>
          <a:xfrm>
            <a:off x="950967" y="719333"/>
            <a:ext cx="36807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92"/>
          <p:cNvSpPr txBox="1"/>
          <p:nvPr>
            <p:ph type="title"/>
          </p:nvPr>
        </p:nvSpPr>
        <p:spPr>
          <a:xfrm>
            <a:off x="950967" y="1465567"/>
            <a:ext cx="42291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16" name="Google Shape;916;p92"/>
          <p:cNvSpPr txBox="1"/>
          <p:nvPr>
            <p:ph idx="1" type="body"/>
          </p:nvPr>
        </p:nvSpPr>
        <p:spPr>
          <a:xfrm>
            <a:off x="950967" y="2493201"/>
            <a:ext cx="42291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917" name="Google Shape;917;p92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918" name="Google Shape;918;p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9" name="Google Shape;919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0" name="Google Shape;920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1" y="5560982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65800" y="4949400"/>
            <a:ext cx="2357335" cy="1800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" name="Google Shape;923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93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25" name="Google Shape;925;p93"/>
          <p:cNvSpPr txBox="1"/>
          <p:nvPr>
            <p:ph idx="1" type="subTitle"/>
          </p:nvPr>
        </p:nvSpPr>
        <p:spPr>
          <a:xfrm>
            <a:off x="4738000" y="4072740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6" name="Google Shape;926;p93"/>
          <p:cNvSpPr txBox="1"/>
          <p:nvPr>
            <p:ph idx="2" type="subTitle"/>
          </p:nvPr>
        </p:nvSpPr>
        <p:spPr>
          <a:xfrm>
            <a:off x="4738000" y="2198848"/>
            <a:ext cx="63828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7" name="Google Shape;927;p93"/>
          <p:cNvSpPr txBox="1"/>
          <p:nvPr>
            <p:ph idx="3" type="subTitle"/>
          </p:nvPr>
        </p:nvSpPr>
        <p:spPr>
          <a:xfrm>
            <a:off x="2479600" y="2198848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28" name="Google Shape;928;p93"/>
          <p:cNvSpPr txBox="1"/>
          <p:nvPr>
            <p:ph idx="4" type="subTitle"/>
          </p:nvPr>
        </p:nvSpPr>
        <p:spPr>
          <a:xfrm>
            <a:off x="2479600" y="4072732"/>
            <a:ext cx="2055300" cy="1205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929" name="Google Shape;929;p93"/>
          <p:cNvGrpSpPr/>
          <p:nvPr/>
        </p:nvGrpSpPr>
        <p:grpSpPr>
          <a:xfrm rot="10800000">
            <a:off x="3494184" y="6364646"/>
            <a:ext cx="8697818" cy="493188"/>
            <a:chOff x="0" y="0"/>
            <a:chExt cx="6523526" cy="369900"/>
          </a:xfrm>
        </p:grpSpPr>
        <p:pic>
          <p:nvPicPr>
            <p:cNvPr id="930" name="Google Shape;930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1" name="Google Shape;931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32" name="Google Shape;932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0983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94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pic>
        <p:nvPicPr>
          <p:cNvPr id="936" name="Google Shape;936;p94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10932366" y="15167"/>
            <a:ext cx="1564434" cy="1426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2" y="5560966"/>
            <a:ext cx="1297034" cy="1297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95"/>
          <p:cNvSpPr txBox="1"/>
          <p:nvPr>
            <p:ph type="title"/>
          </p:nvPr>
        </p:nvSpPr>
        <p:spPr>
          <a:xfrm>
            <a:off x="950967" y="1316717"/>
            <a:ext cx="5726400" cy="141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41" name="Google Shape;941;p95"/>
          <p:cNvSpPr txBox="1"/>
          <p:nvPr>
            <p:ph idx="1" type="subTitle"/>
          </p:nvPr>
        </p:nvSpPr>
        <p:spPr>
          <a:xfrm>
            <a:off x="950967" y="2812883"/>
            <a:ext cx="5726400" cy="3338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942" name="Google Shape;942;p95"/>
          <p:cNvSpPr/>
          <p:nvPr>
            <p:ph idx="2" type="pic"/>
          </p:nvPr>
        </p:nvSpPr>
        <p:spPr>
          <a:xfrm>
            <a:off x="7525033" y="719333"/>
            <a:ext cx="3716100" cy="54192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943" name="Google Shape;94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33" y="5560967"/>
            <a:ext cx="1297034" cy="129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95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10012801" y="4671671"/>
            <a:ext cx="2288928" cy="1743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5" name="Google Shape;945;p95"/>
          <p:cNvGrpSpPr/>
          <p:nvPr/>
        </p:nvGrpSpPr>
        <p:grpSpPr>
          <a:xfrm>
            <a:off x="0" y="0"/>
            <a:ext cx="7783671" cy="714715"/>
            <a:chOff x="0" y="0"/>
            <a:chExt cx="5837899" cy="536050"/>
          </a:xfrm>
        </p:grpSpPr>
        <p:pic>
          <p:nvPicPr>
            <p:cNvPr id="946" name="Google Shape;946;p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9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9" name="Google Shape;949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6"/>
          <p:cNvSpPr txBox="1"/>
          <p:nvPr>
            <p:ph type="title"/>
          </p:nvPr>
        </p:nvSpPr>
        <p:spPr>
          <a:xfrm>
            <a:off x="3090600" y="1742800"/>
            <a:ext cx="6010800" cy="337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pic>
        <p:nvPicPr>
          <p:cNvPr id="951" name="Google Shape;951;p96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3" name="Google Shape;953;p96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954" name="Google Shape;954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97"/>
          <p:cNvSpPr txBox="1"/>
          <p:nvPr>
            <p:ph type="title"/>
          </p:nvPr>
        </p:nvSpPr>
        <p:spPr>
          <a:xfrm>
            <a:off x="2847400" y="1585467"/>
            <a:ext cx="6497100" cy="2619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59" name="Google Shape;959;p97"/>
          <p:cNvSpPr txBox="1"/>
          <p:nvPr>
            <p:ph idx="1" type="subTitle"/>
          </p:nvPr>
        </p:nvSpPr>
        <p:spPr>
          <a:xfrm>
            <a:off x="2847400" y="4204667"/>
            <a:ext cx="6497100" cy="894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960" name="Google Shape;960;p97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961" name="Google Shape;961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3" name="Google Shape;963;p97"/>
          <p:cNvGrpSpPr/>
          <p:nvPr/>
        </p:nvGrpSpPr>
        <p:grpSpPr>
          <a:xfrm rot="10800000">
            <a:off x="305" y="2966"/>
            <a:ext cx="6508068" cy="487588"/>
            <a:chOff x="4261050" y="4610675"/>
            <a:chExt cx="4881173" cy="365700"/>
          </a:xfrm>
        </p:grpSpPr>
        <p:pic>
          <p:nvPicPr>
            <p:cNvPr id="964" name="Google Shape;964;p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9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68" name="Google Shape;968;p98"/>
          <p:cNvSpPr txBox="1"/>
          <p:nvPr>
            <p:ph type="title"/>
          </p:nvPr>
        </p:nvSpPr>
        <p:spPr>
          <a:xfrm>
            <a:off x="960000" y="5352600"/>
            <a:ext cx="10272000" cy="7635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99"/>
          <p:cNvSpPr txBox="1"/>
          <p:nvPr>
            <p:ph hasCustomPrompt="1" type="title"/>
          </p:nvPr>
        </p:nvSpPr>
        <p:spPr>
          <a:xfrm>
            <a:off x="3302000" y="2496600"/>
            <a:ext cx="5588100" cy="1391700"/>
          </a:xfrm>
          <a:prstGeom prst="rect">
            <a:avLst/>
          </a:prstGeom>
          <a:noFill/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972" name="Google Shape;972;p99"/>
          <p:cNvSpPr txBox="1"/>
          <p:nvPr>
            <p:ph idx="1" type="subTitle"/>
          </p:nvPr>
        </p:nvSpPr>
        <p:spPr>
          <a:xfrm>
            <a:off x="3302000" y="3786600"/>
            <a:ext cx="5588100" cy="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pic>
        <p:nvPicPr>
          <p:cNvPr id="973" name="Google Shape;973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27713" y="351490"/>
            <a:ext cx="2357335" cy="1800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4" name="Google Shape;974;p99"/>
          <p:cNvGrpSpPr/>
          <p:nvPr/>
        </p:nvGrpSpPr>
        <p:grpSpPr>
          <a:xfrm flipH="1">
            <a:off x="305" y="0"/>
            <a:ext cx="12191695" cy="6877561"/>
            <a:chOff x="0" y="0"/>
            <a:chExt cx="9144000" cy="5158300"/>
          </a:xfrm>
        </p:grpSpPr>
        <p:pic>
          <p:nvPicPr>
            <p:cNvPr id="975" name="Google Shape;975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6" name="Google Shape;976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7" name="Google Shape;977;p99"/>
          <p:cNvGrpSpPr/>
          <p:nvPr/>
        </p:nvGrpSpPr>
        <p:grpSpPr>
          <a:xfrm flipH="1">
            <a:off x="-6404" y="0"/>
            <a:ext cx="12198403" cy="6871695"/>
            <a:chOff x="0" y="0"/>
            <a:chExt cx="9149031" cy="5153900"/>
          </a:xfrm>
        </p:grpSpPr>
        <p:grpSp>
          <p:nvGrpSpPr>
            <p:cNvPr id="978" name="Google Shape;978;p99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9" name="Google Shape;979;p9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0" name="Google Shape;980;p9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81" name="Google Shape;981;p99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982" name="Google Shape;982;p9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3" name="Google Shape;983;p9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0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88" name="Google Shape;988;p101"/>
          <p:cNvSpPr txBox="1"/>
          <p:nvPr>
            <p:ph hasCustomPrompt="1" idx="2" type="title"/>
          </p:nvPr>
        </p:nvSpPr>
        <p:spPr>
          <a:xfrm>
            <a:off x="5012274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89" name="Google Shape;989;p101"/>
          <p:cNvSpPr txBox="1"/>
          <p:nvPr>
            <p:ph hasCustomPrompt="1" idx="3" type="title"/>
          </p:nvPr>
        </p:nvSpPr>
        <p:spPr>
          <a:xfrm>
            <a:off x="6253340" y="2265461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0" name="Google Shape;990;p101"/>
          <p:cNvSpPr txBox="1"/>
          <p:nvPr>
            <p:ph hasCustomPrompt="1" idx="4" type="title"/>
          </p:nvPr>
        </p:nvSpPr>
        <p:spPr>
          <a:xfrm>
            <a:off x="5012258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1" name="Google Shape;991;p101"/>
          <p:cNvSpPr txBox="1"/>
          <p:nvPr>
            <p:ph hasCustomPrompt="1" idx="5" type="title"/>
          </p:nvPr>
        </p:nvSpPr>
        <p:spPr>
          <a:xfrm>
            <a:off x="6253325" y="3709006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2" name="Google Shape;992;p101"/>
          <p:cNvSpPr txBox="1"/>
          <p:nvPr>
            <p:ph hasCustomPrompt="1" idx="6" type="title"/>
          </p:nvPr>
        </p:nvSpPr>
        <p:spPr>
          <a:xfrm>
            <a:off x="5012275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3" name="Google Shape;993;p101"/>
          <p:cNvSpPr txBox="1"/>
          <p:nvPr>
            <p:ph hasCustomPrompt="1" idx="7" type="title"/>
          </p:nvPr>
        </p:nvSpPr>
        <p:spPr>
          <a:xfrm>
            <a:off x="6253342" y="5152550"/>
            <a:ext cx="926400" cy="926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4" name="Google Shape;994;p101"/>
          <p:cNvSpPr txBox="1"/>
          <p:nvPr>
            <p:ph idx="1" type="subTitle"/>
          </p:nvPr>
        </p:nvSpPr>
        <p:spPr>
          <a:xfrm>
            <a:off x="1707467" y="2265467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5" name="Google Shape;995;p101"/>
          <p:cNvSpPr txBox="1"/>
          <p:nvPr>
            <p:ph idx="8" type="subTitle"/>
          </p:nvPr>
        </p:nvSpPr>
        <p:spPr>
          <a:xfrm>
            <a:off x="1707467" y="3709015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6" name="Google Shape;996;p101"/>
          <p:cNvSpPr txBox="1"/>
          <p:nvPr>
            <p:ph idx="9" type="subTitle"/>
          </p:nvPr>
        </p:nvSpPr>
        <p:spPr>
          <a:xfrm>
            <a:off x="1707467" y="5152564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7" name="Google Shape;997;p101"/>
          <p:cNvSpPr txBox="1"/>
          <p:nvPr>
            <p:ph idx="13" type="subTitle"/>
          </p:nvPr>
        </p:nvSpPr>
        <p:spPr>
          <a:xfrm>
            <a:off x="7433733" y="2265461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8" name="Google Shape;998;p101"/>
          <p:cNvSpPr txBox="1"/>
          <p:nvPr>
            <p:ph idx="14" type="subTitle"/>
          </p:nvPr>
        </p:nvSpPr>
        <p:spPr>
          <a:xfrm>
            <a:off x="7433733" y="3709006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sp>
        <p:nvSpPr>
          <p:cNvPr id="999" name="Google Shape;999;p101"/>
          <p:cNvSpPr txBox="1"/>
          <p:nvPr>
            <p:ph idx="15" type="subTitle"/>
          </p:nvPr>
        </p:nvSpPr>
        <p:spPr>
          <a:xfrm>
            <a:off x="7433733" y="5152550"/>
            <a:ext cx="3050700" cy="9264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24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b="1" sz="3200"/>
            </a:lvl9pPr>
          </a:lstStyle>
          <a:p/>
        </p:txBody>
      </p:sp>
      <p:grpSp>
        <p:nvGrpSpPr>
          <p:cNvPr id="1000" name="Google Shape;1000;p101"/>
          <p:cNvGrpSpPr/>
          <p:nvPr/>
        </p:nvGrpSpPr>
        <p:grpSpPr>
          <a:xfrm flipH="1">
            <a:off x="3494184" y="0"/>
            <a:ext cx="8697818" cy="493188"/>
            <a:chOff x="0" y="0"/>
            <a:chExt cx="6523526" cy="369900"/>
          </a:xfrm>
        </p:grpSpPr>
        <p:pic>
          <p:nvPicPr>
            <p:cNvPr id="1001" name="Google Shape;1001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2" name="Google Shape;1002;p10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3" name="Google Shape;1003;p101"/>
          <p:cNvGrpSpPr/>
          <p:nvPr/>
        </p:nvGrpSpPr>
        <p:grpSpPr>
          <a:xfrm flipH="1">
            <a:off x="305" y="0"/>
            <a:ext cx="12191695" cy="6857845"/>
            <a:chOff x="0" y="0"/>
            <a:chExt cx="9144000" cy="5143512"/>
          </a:xfrm>
        </p:grpSpPr>
        <p:pic>
          <p:nvPicPr>
            <p:cNvPr id="1004" name="Google Shape;1004;p1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1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02"/>
          <p:cNvSpPr txBox="1"/>
          <p:nvPr>
            <p:ph type="title"/>
          </p:nvPr>
        </p:nvSpPr>
        <p:spPr>
          <a:xfrm>
            <a:off x="5113900" y="1068676"/>
            <a:ext cx="5452500" cy="14073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09" name="Google Shape;1009;p102"/>
          <p:cNvSpPr txBox="1"/>
          <p:nvPr>
            <p:ph idx="1" type="subTitle"/>
          </p:nvPr>
        </p:nvSpPr>
        <p:spPr>
          <a:xfrm>
            <a:off x="5113900" y="2530900"/>
            <a:ext cx="5452500" cy="2852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/>
        </p:txBody>
      </p:sp>
      <p:pic>
        <p:nvPicPr>
          <p:cNvPr id="1010" name="Google Shape;1010;p102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343554" y="615044"/>
            <a:ext cx="2357335" cy="1397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0520901" y="1"/>
            <a:ext cx="1668732" cy="16687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2" name="Google Shape;1012;p102"/>
          <p:cNvGrpSpPr/>
          <p:nvPr/>
        </p:nvGrpSpPr>
        <p:grpSpPr>
          <a:xfrm>
            <a:off x="5175469" y="6336175"/>
            <a:ext cx="7013860" cy="517353"/>
            <a:chOff x="3881699" y="4752250"/>
            <a:chExt cx="5260526" cy="388025"/>
          </a:xfrm>
        </p:grpSpPr>
        <p:pic>
          <p:nvPicPr>
            <p:cNvPr id="1013" name="Google Shape;1013;p1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3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03"/>
          <p:cNvSpPr txBox="1"/>
          <p:nvPr>
            <p:ph type="title"/>
          </p:nvPr>
        </p:nvSpPr>
        <p:spPr>
          <a:xfrm>
            <a:off x="8001833" y="719333"/>
            <a:ext cx="3239100" cy="14376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18" name="Google Shape;1018;p103"/>
          <p:cNvSpPr txBox="1"/>
          <p:nvPr>
            <p:ph idx="1" type="subTitle"/>
          </p:nvPr>
        </p:nvSpPr>
        <p:spPr>
          <a:xfrm>
            <a:off x="8001833" y="2020533"/>
            <a:ext cx="3239100" cy="16464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9" name="Google Shape;1019;p103"/>
          <p:cNvSpPr/>
          <p:nvPr>
            <p:ph idx="2" type="pic"/>
          </p:nvPr>
        </p:nvSpPr>
        <p:spPr>
          <a:xfrm>
            <a:off x="950967" y="719333"/>
            <a:ext cx="3734700" cy="5419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020" name="Google Shape;1020;p103"/>
          <p:cNvSpPr/>
          <p:nvPr>
            <p:ph idx="3" type="pic"/>
          </p:nvPr>
        </p:nvSpPr>
        <p:spPr>
          <a:xfrm>
            <a:off x="4794100" y="719333"/>
            <a:ext cx="2921700" cy="310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021" name="Google Shape;1021;p103"/>
          <p:cNvSpPr/>
          <p:nvPr>
            <p:ph idx="4" type="pic"/>
          </p:nvPr>
        </p:nvSpPr>
        <p:spPr>
          <a:xfrm>
            <a:off x="4794100" y="3938367"/>
            <a:ext cx="6446700" cy="22005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022" name="Google Shape;1022;p103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3652" y="4496600"/>
            <a:ext cx="603431" cy="17439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3" name="Google Shape;1023;p103"/>
          <p:cNvGrpSpPr/>
          <p:nvPr/>
        </p:nvGrpSpPr>
        <p:grpSpPr>
          <a:xfrm>
            <a:off x="-1" y="2800"/>
            <a:ext cx="12191696" cy="6855012"/>
            <a:chOff x="-1" y="2100"/>
            <a:chExt cx="9144001" cy="5141388"/>
          </a:xfrm>
        </p:grpSpPr>
        <p:pic>
          <p:nvPicPr>
            <p:cNvPr id="1024" name="Google Shape;1024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5" name="Google Shape;1025;p1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6" name="Google Shape;1026;p103"/>
          <p:cNvGrpSpPr/>
          <p:nvPr/>
        </p:nvGrpSpPr>
        <p:grpSpPr>
          <a:xfrm>
            <a:off x="7141858" y="6336175"/>
            <a:ext cx="5047471" cy="517353"/>
            <a:chOff x="5356527" y="4752250"/>
            <a:chExt cx="3785698" cy="388025"/>
          </a:xfrm>
        </p:grpSpPr>
        <p:pic>
          <p:nvPicPr>
            <p:cNvPr id="1027" name="Google Shape;1027;p10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8" name="Google Shape;1028;p10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56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47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5.xml"/><Relationship Id="rId27" Type="http://schemas.openxmlformats.org/officeDocument/2006/relationships/slideLayout" Target="../slideLayouts/slideLayout84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29" Type="http://schemas.openxmlformats.org/officeDocument/2006/relationships/theme" Target="../theme/theme6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06.xml"/><Relationship Id="rId24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7.xml"/><Relationship Id="rId3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1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2.xml"/><Relationship Id="rId16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3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34.xml"/><Relationship Id="rId24" Type="http://schemas.openxmlformats.org/officeDocument/2006/relationships/slideLayout" Target="../slideLayouts/slideLayout137.xml"/><Relationship Id="rId23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9.xml"/><Relationship Id="rId25" Type="http://schemas.openxmlformats.org/officeDocument/2006/relationships/slideLayout" Target="../slideLayouts/slideLayout138.xml"/><Relationship Id="rId28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19.xml"/><Relationship Id="rId29" Type="http://schemas.openxmlformats.org/officeDocument/2006/relationships/theme" Target="../theme/theme5.xml"/><Relationship Id="rId7" Type="http://schemas.openxmlformats.org/officeDocument/2006/relationships/slideLayout" Target="../slideLayouts/slideLayout120.xml"/><Relationship Id="rId8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3.xml"/><Relationship Id="rId13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25.xml"/><Relationship Id="rId15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27.xml"/><Relationship Id="rId17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1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5" name="Google Shape;305;p31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0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7" name="Google Shape;597;p60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9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89" name="Google Shape;889;p89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18"/>
          <p:cNvSpPr txBox="1"/>
          <p:nvPr>
            <p:ph type="title"/>
          </p:nvPr>
        </p:nvSpPr>
        <p:spPr>
          <a:xfrm>
            <a:off x="950967" y="593367"/>
            <a:ext cx="10290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oppins"/>
              <a:buNone/>
              <a:defRPr b="1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81" name="Google Shape;1181;p118"/>
          <p:cNvSpPr txBox="1"/>
          <p:nvPr>
            <p:ph idx="1" type="body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○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■"/>
              <a:defRPr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5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png"/><Relationship Id="rId4" Type="http://schemas.openxmlformats.org/officeDocument/2006/relationships/image" Target="../media/image59.jpg"/><Relationship Id="rId5" Type="http://schemas.openxmlformats.org/officeDocument/2006/relationships/image" Target="../media/image65.jpg"/><Relationship Id="rId6" Type="http://schemas.openxmlformats.org/officeDocument/2006/relationships/image" Target="../media/image30.jpg"/><Relationship Id="rId7" Type="http://schemas.openxmlformats.org/officeDocument/2006/relationships/image" Target="../media/image8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25.png"/><Relationship Id="rId5" Type="http://schemas.openxmlformats.org/officeDocument/2006/relationships/image" Target="../media/image60.png"/><Relationship Id="rId6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25.png"/><Relationship Id="rId5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fda.gov/consumers/consumer-updates/are-you-storing-food-safely#:~:text=Also%2C%20when%20putting%20food%20away,F%20(%2D18%C2%B0%20C)." TargetMode="External"/><Relationship Id="rId4" Type="http://schemas.openxmlformats.org/officeDocument/2006/relationships/hyperlink" Target="https://www.fda.gov/consumers/consumer-updates/are-you-storing-food-safely#:~:text=Also%2C%20when%20putting%20food%20away,F%20(%2D18%C2%B0%20C)." TargetMode="External"/><Relationship Id="rId5" Type="http://schemas.openxmlformats.org/officeDocument/2006/relationships/image" Target="../media/image52.png"/><Relationship Id="rId6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cpsc.gov/FAQ/Refrigerators#:~:text=Refrigerators%20must%20comply%20with%20a,be%20opened%20from%20the%20inside." TargetMode="External"/><Relationship Id="rId4" Type="http://schemas.openxmlformats.org/officeDocument/2006/relationships/hyperlink" Target="https://www.cpsc.gov/FAQ/Refrigerators#:~:text=Refrigerators%20must%20comply%20with%20a,be%20opened%20from%20the%20inside.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9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1.jpg"/><Relationship Id="rId4" Type="http://schemas.openxmlformats.org/officeDocument/2006/relationships/image" Target="../media/image76.jpg"/><Relationship Id="rId5" Type="http://schemas.openxmlformats.org/officeDocument/2006/relationships/image" Target="../media/image68.jpg"/><Relationship Id="rId6" Type="http://schemas.openxmlformats.org/officeDocument/2006/relationships/image" Target="../media/image25.png"/><Relationship Id="rId7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Relationship Id="rId4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70.png"/><Relationship Id="rId5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67.png"/><Relationship Id="rId7" Type="http://schemas.openxmlformats.org/officeDocument/2006/relationships/image" Target="../media/image6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7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Relationship Id="rId4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Relationship Id="rId4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Relationship Id="rId4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47"/>
          <p:cNvSpPr txBox="1"/>
          <p:nvPr>
            <p:ph type="ctrTitle"/>
          </p:nvPr>
        </p:nvSpPr>
        <p:spPr>
          <a:xfrm>
            <a:off x="691325" y="189242"/>
            <a:ext cx="9599100" cy="1969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SMART REFRIGERATOR</a:t>
            </a:r>
            <a:endParaRPr/>
          </a:p>
        </p:txBody>
      </p:sp>
      <p:sp>
        <p:nvSpPr>
          <p:cNvPr id="1476" name="Google Shape;1476;p147"/>
          <p:cNvSpPr txBox="1"/>
          <p:nvPr>
            <p:ph idx="1" type="subTitle"/>
          </p:nvPr>
        </p:nvSpPr>
        <p:spPr>
          <a:xfrm>
            <a:off x="766025" y="2849425"/>
            <a:ext cx="6159300" cy="26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Isabel Price, Kalino Ruiz, Caleb Mok, Brent Marin, Matthew Manuel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ME-195a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Advisor: Dr. Keith Yi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Technical Advisor: Dr. Kabbani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4/16/2025</a:t>
            </a:r>
            <a:endParaRPr/>
          </a:p>
        </p:txBody>
      </p:sp>
      <p:pic>
        <p:nvPicPr>
          <p:cNvPr id="1477" name="Google Shape;1477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9746" y="2248400"/>
            <a:ext cx="3336205" cy="3553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0" name="Google Shape;1570;p156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1" name="Google Shape;1571;p156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2" name="Google Shape;1572;p156"/>
          <p:cNvSpPr txBox="1"/>
          <p:nvPr>
            <p:ph type="title"/>
          </p:nvPr>
        </p:nvSpPr>
        <p:spPr>
          <a:xfrm>
            <a:off x="341175" y="3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PRIMARY MARKET</a:t>
            </a:r>
            <a:endParaRPr/>
          </a:p>
        </p:txBody>
      </p:sp>
      <p:sp>
        <p:nvSpPr>
          <p:cNvPr id="1573" name="Google Shape;1573;p156"/>
          <p:cNvSpPr txBox="1"/>
          <p:nvPr/>
        </p:nvSpPr>
        <p:spPr>
          <a:xfrm>
            <a:off x="341175" y="1378275"/>
            <a:ext cx="121920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People who live in areas with high </a:t>
            </a: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electricity</a:t>
            </a: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rates 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Young renters (such as college students)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74" name="Google Shape;1574;p156"/>
          <p:cNvSpPr txBox="1"/>
          <p:nvPr>
            <p:ph type="title"/>
          </p:nvPr>
        </p:nvSpPr>
        <p:spPr>
          <a:xfrm>
            <a:off x="391625" y="2611975"/>
            <a:ext cx="4820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STAKEHOLDERS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5" name="Google Shape;1575;p156"/>
          <p:cNvSpPr txBox="1"/>
          <p:nvPr/>
        </p:nvSpPr>
        <p:spPr>
          <a:xfrm>
            <a:off x="474475" y="3574700"/>
            <a:ext cx="121920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team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Dr. Yi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Dr. Kabbani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SJSU Mechanical Engineering Department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0" name="Google Shape;1580;p157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157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2" name="Google Shape;1582;p157"/>
          <p:cNvSpPr txBox="1"/>
          <p:nvPr>
            <p:ph type="title"/>
          </p:nvPr>
        </p:nvSpPr>
        <p:spPr>
          <a:xfrm>
            <a:off x="341175" y="310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CREATIVE DESIGN OPPORTUNITY</a:t>
            </a:r>
            <a:endParaRPr/>
          </a:p>
        </p:txBody>
      </p:sp>
      <p:sp>
        <p:nvSpPr>
          <p:cNvPr id="1583" name="Google Shape;1583;p157"/>
          <p:cNvSpPr txBox="1"/>
          <p:nvPr>
            <p:ph idx="4294967295" type="body"/>
          </p:nvPr>
        </p:nvSpPr>
        <p:spPr>
          <a:xfrm>
            <a:off x="697275" y="4088774"/>
            <a:ext cx="8816100" cy="13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Small sized fridge</a:t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Money</a:t>
            </a:r>
            <a:endParaRPr sz="2900"/>
          </a:p>
          <a:p>
            <a:pPr indent="-4127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Char char="●"/>
            </a:pPr>
            <a:r>
              <a:rPr lang="en-US" sz="2900"/>
              <a:t>Time constraint</a:t>
            </a:r>
            <a:endParaRPr sz="2900"/>
          </a:p>
        </p:txBody>
      </p:sp>
      <p:sp>
        <p:nvSpPr>
          <p:cNvPr id="1584" name="Google Shape;1584;p157"/>
          <p:cNvSpPr txBox="1"/>
          <p:nvPr/>
        </p:nvSpPr>
        <p:spPr>
          <a:xfrm>
            <a:off x="477575" y="1483350"/>
            <a:ext cx="10563900" cy="19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27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Passive cooling is not often utilized in fridge designs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127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Poppins"/>
              <a:buChar char="●"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There is no water collection and recycle loop for the ice as it melts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85" name="Google Shape;1585;p157"/>
          <p:cNvSpPr txBox="1"/>
          <p:nvPr/>
        </p:nvSpPr>
        <p:spPr>
          <a:xfrm>
            <a:off x="477575" y="3261525"/>
            <a:ext cx="664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SCOPE LIMITATION</a:t>
            </a:r>
            <a:endParaRPr b="1" sz="4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p158"/>
          <p:cNvSpPr txBox="1"/>
          <p:nvPr>
            <p:ph type="title"/>
          </p:nvPr>
        </p:nvSpPr>
        <p:spPr>
          <a:xfrm>
            <a:off x="2817725" y="2929800"/>
            <a:ext cx="60843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CUSTOMER NEEDS</a:t>
            </a:r>
            <a:endParaRPr sz="7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5" name="Google Shape;1595;p159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6" name="Google Shape;1596;p159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97" name="Google Shape;1597;p159"/>
          <p:cNvSpPr txBox="1"/>
          <p:nvPr>
            <p:ph type="title"/>
          </p:nvPr>
        </p:nvSpPr>
        <p:spPr>
          <a:xfrm>
            <a:off x="498588" y="127298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NEEDS SURVEY</a:t>
            </a:r>
            <a:endParaRPr/>
          </a:p>
        </p:txBody>
      </p:sp>
      <p:sp>
        <p:nvSpPr>
          <p:cNvPr id="1598" name="Google Shape;1598;p159"/>
          <p:cNvSpPr txBox="1"/>
          <p:nvPr/>
        </p:nvSpPr>
        <p:spPr>
          <a:xfrm>
            <a:off x="960000" y="2249700"/>
            <a:ext cx="5481300" cy="3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Poppins"/>
              <a:buChar char="●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Used a Google Forms Survey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Poppins"/>
              <a:buChar char="●"/>
            </a:pPr>
            <a:r>
              <a:rPr b="1" lang="en-US" sz="2300">
                <a:latin typeface="Poppins"/>
                <a:ea typeface="Poppins"/>
                <a:cs typeface="Poppins"/>
                <a:sym typeface="Poppins"/>
              </a:rPr>
              <a:t>Demographics</a:t>
            </a:r>
            <a:endParaRPr b="1" sz="2300">
              <a:latin typeface="Poppins"/>
              <a:ea typeface="Poppins"/>
              <a:cs typeface="Poppins"/>
              <a:sym typeface="Poppins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oppins"/>
              <a:buChar char="○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ge: 18-55+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oppins"/>
              <a:buChar char="○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46% male and 54% female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-37465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Font typeface="Poppins"/>
              <a:buChar char="○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Half own a home and half rent 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"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300"/>
              <a:buFont typeface="Poppins"/>
              <a:buChar char="●"/>
            </a:pPr>
            <a:r>
              <a:rPr lang="en-US" sz="2300">
                <a:latin typeface="Poppins"/>
                <a:ea typeface="Poppins"/>
                <a:cs typeface="Poppins"/>
                <a:sym typeface="Poppins"/>
              </a:rPr>
              <a:t>Evaluated our own priorities and compared</a:t>
            </a:r>
            <a:endParaRPr sz="23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99" name="Google Shape;1599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899" y="1725449"/>
            <a:ext cx="3671475" cy="4333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160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60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7" name="Google Shape;1607;p160"/>
          <p:cNvSpPr txBox="1"/>
          <p:nvPr>
            <p:ph type="title"/>
          </p:nvPr>
        </p:nvSpPr>
        <p:spPr>
          <a:xfrm>
            <a:off x="446800" y="2112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CUSTOMER NEEDS RESULTS</a:t>
            </a:r>
            <a:endParaRPr/>
          </a:p>
        </p:txBody>
      </p:sp>
      <p:sp>
        <p:nvSpPr>
          <p:cNvPr id="1608" name="Google Shape;1608;p160"/>
          <p:cNvSpPr txBox="1"/>
          <p:nvPr/>
        </p:nvSpPr>
        <p:spPr>
          <a:xfrm>
            <a:off x="712175" y="1635375"/>
            <a:ext cx="457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Highest Customer Ranked</a:t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Interior Storage Space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Durability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Easy to Clean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09" name="Google Shape;1609;p160"/>
          <p:cNvSpPr txBox="1"/>
          <p:nvPr/>
        </p:nvSpPr>
        <p:spPr>
          <a:xfrm>
            <a:off x="712175" y="3474088"/>
            <a:ext cx="45795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Highest Team Ranked</a:t>
            </a:r>
            <a:endParaRPr b="1"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Interior Storage Space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Cost of Product</a:t>
            </a:r>
            <a:endParaRPr sz="2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oppins"/>
              <a:buAutoNum type="arabicPeriod"/>
            </a:pPr>
            <a:r>
              <a:rPr lang="en-US" sz="2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Energy Usage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10" name="Google Shape;1610;p160"/>
          <p:cNvPicPr preferRelativeResize="0"/>
          <p:nvPr/>
        </p:nvPicPr>
        <p:blipFill rotWithShape="1">
          <a:blip r:embed="rId5">
            <a:alphaModFix/>
          </a:blip>
          <a:srcRect b="1536" l="1998" r="1457" t="1826"/>
          <a:stretch/>
        </p:blipFill>
        <p:spPr>
          <a:xfrm>
            <a:off x="6462350" y="1332025"/>
            <a:ext cx="4687050" cy="48437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161"/>
          <p:cNvSpPr txBox="1"/>
          <p:nvPr>
            <p:ph type="title"/>
          </p:nvPr>
        </p:nvSpPr>
        <p:spPr>
          <a:xfrm>
            <a:off x="2817725" y="2929800"/>
            <a:ext cx="69441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BACKGROUND RESEARCH</a:t>
            </a:r>
            <a:endParaRPr sz="7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0" name="Google Shape;162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1" name="Google Shape;1621;p162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162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Caleb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23" name="Google Shape;1623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698300" y="2590475"/>
            <a:ext cx="3056681" cy="29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4" name="Google Shape;1624;p162"/>
          <p:cNvSpPr txBox="1"/>
          <p:nvPr>
            <p:ph type="title"/>
          </p:nvPr>
        </p:nvSpPr>
        <p:spPr>
          <a:xfrm>
            <a:off x="6300063" y="441200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ACTIVE COOLING</a:t>
            </a:r>
            <a:endParaRPr/>
          </a:p>
        </p:txBody>
      </p:sp>
      <p:sp>
        <p:nvSpPr>
          <p:cNvPr id="1625" name="Google Shape;1625;p162"/>
          <p:cNvSpPr txBox="1"/>
          <p:nvPr>
            <p:ph idx="4294967295" type="body"/>
          </p:nvPr>
        </p:nvSpPr>
        <p:spPr>
          <a:xfrm>
            <a:off x="6300075" y="1203200"/>
            <a:ext cx="6038700" cy="563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The </a:t>
            </a:r>
            <a:r>
              <a:rPr lang="en-US" sz="2400"/>
              <a:t>vapor compression cycle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Four Main Components: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Compressor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Condenser Coils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Expansion Valve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Evaporator Coils</a:t>
            </a:r>
            <a:endParaRPr sz="2400"/>
          </a:p>
        </p:txBody>
      </p:sp>
      <p:pic>
        <p:nvPicPr>
          <p:cNvPr id="1626" name="Google Shape;1626;p162"/>
          <p:cNvPicPr preferRelativeResize="0"/>
          <p:nvPr/>
        </p:nvPicPr>
        <p:blipFill rotWithShape="1">
          <a:blip r:embed="rId6">
            <a:alphaModFix/>
          </a:blip>
          <a:srcRect b="8423" l="14189" r="16963" t="4823"/>
          <a:stretch/>
        </p:blipFill>
        <p:spPr>
          <a:xfrm>
            <a:off x="493625" y="377625"/>
            <a:ext cx="4498750" cy="566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1" name="Google Shape;163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163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63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Caleb 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4" name="Google Shape;1634;p163"/>
          <p:cNvSpPr txBox="1"/>
          <p:nvPr>
            <p:ph type="title"/>
          </p:nvPr>
        </p:nvSpPr>
        <p:spPr>
          <a:xfrm>
            <a:off x="394650" y="274150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 REFRIGERATORS USE ACTIVE COOLING</a:t>
            </a:r>
            <a:endParaRPr/>
          </a:p>
        </p:txBody>
      </p:sp>
      <p:sp>
        <p:nvSpPr>
          <p:cNvPr id="1635" name="Google Shape;1635;p163"/>
          <p:cNvSpPr txBox="1"/>
          <p:nvPr/>
        </p:nvSpPr>
        <p:spPr>
          <a:xfrm>
            <a:off x="851100" y="1712350"/>
            <a:ext cx="5418900" cy="39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Proven effectiveness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Space Efficient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Consistent temperature control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System is always running (on Duty Cycle)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Compressor is high energy use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Hard to manufacture from scratch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36" name="Google Shape;1636;p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5704" y="1203205"/>
            <a:ext cx="4081150" cy="48702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2" name="Google Shape;1642;p164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3" name="Google Shape;1643;p164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4" name="Google Shape;1644;p164"/>
          <p:cNvSpPr txBox="1"/>
          <p:nvPr>
            <p:ph type="title"/>
          </p:nvPr>
        </p:nvSpPr>
        <p:spPr>
          <a:xfrm>
            <a:off x="838200" y="519650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HISTORIC USE OF PASSIVE COOLING</a:t>
            </a:r>
            <a:endParaRPr/>
          </a:p>
        </p:txBody>
      </p:sp>
      <p:sp>
        <p:nvSpPr>
          <p:cNvPr id="1645" name="Google Shape;1645;p164"/>
          <p:cNvSpPr txBox="1"/>
          <p:nvPr>
            <p:ph idx="4294967295" type="body"/>
          </p:nvPr>
        </p:nvSpPr>
        <p:spPr>
          <a:xfrm>
            <a:off x="447175" y="1532175"/>
            <a:ext cx="6461100" cy="4126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Before there were </a:t>
            </a:r>
            <a:r>
              <a:rPr lang="en-US" sz="2300"/>
              <a:t>Refrigerators</a:t>
            </a:r>
            <a:r>
              <a:rPr lang="en-US" sz="2300"/>
              <a:t>, there were Iceboxes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Were used until the 1930s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No moving parts,  only shelves and ice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Relied on Insulation 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Had to replenish Ice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Led to </a:t>
            </a:r>
            <a:r>
              <a:rPr lang="en-US" sz="2300"/>
              <a:t>advancements</a:t>
            </a:r>
            <a:r>
              <a:rPr lang="en-US" sz="2300"/>
              <a:t> in humidity cycles</a:t>
            </a:r>
            <a:endParaRPr sz="2300"/>
          </a:p>
        </p:txBody>
      </p:sp>
      <p:pic>
        <p:nvPicPr>
          <p:cNvPr id="1646" name="Google Shape;1646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0150" y="1532163"/>
            <a:ext cx="3615126" cy="379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1" name="Google Shape;1651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7775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165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165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4" name="Google Shape;1654;p165"/>
          <p:cNvSpPr txBox="1"/>
          <p:nvPr>
            <p:ph type="title"/>
          </p:nvPr>
        </p:nvSpPr>
        <p:spPr>
          <a:xfrm>
            <a:off x="6047900" y="344175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PASSIVE COOLING</a:t>
            </a:r>
            <a:endParaRPr/>
          </a:p>
        </p:txBody>
      </p:sp>
      <p:sp>
        <p:nvSpPr>
          <p:cNvPr id="1655" name="Google Shape;1655;p165"/>
          <p:cNvSpPr txBox="1"/>
          <p:nvPr/>
        </p:nvSpPr>
        <p:spPr>
          <a:xfrm>
            <a:off x="6047900" y="1807550"/>
            <a:ext cx="5717700" cy="3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Pros: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Saves consumer money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Simple design 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Less maintenance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Cons: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commercial/residential products</a:t>
            </a:r>
            <a:endParaRPr sz="2300">
              <a:solidFill>
                <a:schemeClr val="dk1"/>
              </a:solidFill>
              <a:highlight>
                <a:srgbClr val="EA9999"/>
              </a:highlight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Requires more space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56" name="Google Shape;1656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44575" y="1293762"/>
            <a:ext cx="5091000" cy="42704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7" name="Google Shape;1657;p165"/>
          <p:cNvPicPr preferRelativeResize="0"/>
          <p:nvPr/>
        </p:nvPicPr>
        <p:blipFill rotWithShape="1">
          <a:blip r:embed="rId6">
            <a:alphaModFix/>
          </a:blip>
          <a:srcRect b="23610" l="12709" r="0" t="22936"/>
          <a:stretch/>
        </p:blipFill>
        <p:spPr>
          <a:xfrm>
            <a:off x="2632725" y="3573325"/>
            <a:ext cx="2658851" cy="17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48"/>
          <p:cNvSpPr/>
          <p:nvPr/>
        </p:nvSpPr>
        <p:spPr>
          <a:xfrm>
            <a:off x="24150" y="3393475"/>
            <a:ext cx="2402700" cy="347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3" name="Google Shape;1483;p148"/>
          <p:cNvSpPr txBox="1"/>
          <p:nvPr>
            <p:ph idx="2" type="title"/>
          </p:nvPr>
        </p:nvSpPr>
        <p:spPr>
          <a:xfrm>
            <a:off x="253123" y="644925"/>
            <a:ext cx="5532900" cy="1025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MEET THE TEAM</a:t>
            </a:r>
            <a:endParaRPr/>
          </a:p>
        </p:txBody>
      </p:sp>
      <p:pic>
        <p:nvPicPr>
          <p:cNvPr id="1484" name="Google Shape;1484;p148"/>
          <p:cNvPicPr preferRelativeResize="0"/>
          <p:nvPr/>
        </p:nvPicPr>
        <p:blipFill rotWithShape="1">
          <a:blip r:embed="rId3">
            <a:alphaModFix/>
          </a:blip>
          <a:srcRect b="1426" l="3437" r="0" t="2197"/>
          <a:stretch/>
        </p:blipFill>
        <p:spPr>
          <a:xfrm>
            <a:off x="126976" y="2097100"/>
            <a:ext cx="2230574" cy="3016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5" name="Google Shape;1485;p148"/>
          <p:cNvSpPr txBox="1"/>
          <p:nvPr/>
        </p:nvSpPr>
        <p:spPr>
          <a:xfrm>
            <a:off x="530525" y="5330713"/>
            <a:ext cx="1787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Kalino Ruiz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6" name="Google Shape;1486;p148"/>
          <p:cNvSpPr txBox="1"/>
          <p:nvPr/>
        </p:nvSpPr>
        <p:spPr>
          <a:xfrm>
            <a:off x="3067581" y="5330713"/>
            <a:ext cx="1612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Brent Marin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7" name="Google Shape;1487;p148"/>
          <p:cNvSpPr txBox="1"/>
          <p:nvPr/>
        </p:nvSpPr>
        <p:spPr>
          <a:xfrm>
            <a:off x="5430338" y="5330713"/>
            <a:ext cx="1612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Isabel Price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8" name="Google Shape;1488;p148"/>
          <p:cNvSpPr txBox="1"/>
          <p:nvPr/>
        </p:nvSpPr>
        <p:spPr>
          <a:xfrm>
            <a:off x="7793094" y="5330713"/>
            <a:ext cx="1612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Caleb Mok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9" name="Google Shape;1489;p148"/>
          <p:cNvSpPr txBox="1"/>
          <p:nvPr/>
        </p:nvSpPr>
        <p:spPr>
          <a:xfrm>
            <a:off x="10110425" y="5330713"/>
            <a:ext cx="1878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Matthew Manuel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90" name="Google Shape;1490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2450" y="2097100"/>
            <a:ext cx="2010212" cy="301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48"/>
          <p:cNvPicPr preferRelativeResize="0"/>
          <p:nvPr/>
        </p:nvPicPr>
        <p:blipFill rotWithShape="1">
          <a:blip r:embed="rId5">
            <a:alphaModFix/>
          </a:blip>
          <a:srcRect b="0" l="15277" r="9313" t="15139"/>
          <a:stretch/>
        </p:blipFill>
        <p:spPr>
          <a:xfrm>
            <a:off x="5029974" y="2124387"/>
            <a:ext cx="1973825" cy="2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148" title="DSC02290_Original.JPG"/>
          <p:cNvPicPr preferRelativeResize="0"/>
          <p:nvPr/>
        </p:nvPicPr>
        <p:blipFill rotWithShape="1">
          <a:blip r:embed="rId6">
            <a:alphaModFix/>
          </a:blip>
          <a:srcRect b="40255" l="29659" r="41896" t="24699"/>
          <a:stretch/>
        </p:blipFill>
        <p:spPr>
          <a:xfrm>
            <a:off x="7261125" y="2124388"/>
            <a:ext cx="2074074" cy="29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148"/>
          <p:cNvPicPr preferRelativeResize="0"/>
          <p:nvPr/>
        </p:nvPicPr>
        <p:blipFill rotWithShape="1">
          <a:blip r:embed="rId7">
            <a:alphaModFix/>
          </a:blip>
          <a:srcRect b="28057" l="17092" r="13540" t="26601"/>
          <a:stretch/>
        </p:blipFill>
        <p:spPr>
          <a:xfrm>
            <a:off x="9676225" y="2097100"/>
            <a:ext cx="2132058" cy="30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2" name="Google Shape;1662;p166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166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64" name="Google Shape;1664;p166"/>
          <p:cNvSpPr txBox="1"/>
          <p:nvPr>
            <p:ph type="title"/>
          </p:nvPr>
        </p:nvSpPr>
        <p:spPr>
          <a:xfrm>
            <a:off x="272650" y="794250"/>
            <a:ext cx="121326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PASSIVE COOLING REFRIGERATOR PROTOTYPE</a:t>
            </a:r>
            <a:endParaRPr/>
          </a:p>
        </p:txBody>
      </p:sp>
      <p:sp>
        <p:nvSpPr>
          <p:cNvPr id="1665" name="Google Shape;1665;p166"/>
          <p:cNvSpPr txBox="1"/>
          <p:nvPr/>
        </p:nvSpPr>
        <p:spPr>
          <a:xfrm>
            <a:off x="726150" y="1557750"/>
            <a:ext cx="531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(Garber-Slaght, 2013)</a:t>
            </a:r>
            <a:endParaRPr sz="1200"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66" name="Google Shape;1666;p166"/>
          <p:cNvGrpSpPr/>
          <p:nvPr/>
        </p:nvGrpSpPr>
        <p:grpSpPr>
          <a:xfrm>
            <a:off x="7107223" y="1656739"/>
            <a:ext cx="3305397" cy="4958159"/>
            <a:chOff x="7707575" y="1876575"/>
            <a:chExt cx="2727900" cy="4676626"/>
          </a:xfrm>
        </p:grpSpPr>
        <p:pic>
          <p:nvPicPr>
            <p:cNvPr id="1667" name="Google Shape;1667;p166"/>
            <p:cNvPicPr preferRelativeResize="0"/>
            <p:nvPr/>
          </p:nvPicPr>
          <p:blipFill rotWithShape="1">
            <a:blip r:embed="rId4">
              <a:alphaModFix/>
            </a:blip>
            <a:srcRect b="0" l="0" r="0" t="6384"/>
            <a:stretch/>
          </p:blipFill>
          <p:spPr>
            <a:xfrm>
              <a:off x="7707575" y="1876575"/>
              <a:ext cx="2727900" cy="4676626"/>
            </a:xfrm>
            <a:prstGeom prst="rect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668" name="Google Shape;1668;p166"/>
            <p:cNvSpPr/>
            <p:nvPr/>
          </p:nvSpPr>
          <p:spPr>
            <a:xfrm>
              <a:off x="7707575" y="1876575"/>
              <a:ext cx="1470600" cy="898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669" name="Google Shape;1669;p166"/>
          <p:cNvSpPr txBox="1"/>
          <p:nvPr/>
        </p:nvSpPr>
        <p:spPr>
          <a:xfrm>
            <a:off x="569275" y="3649200"/>
            <a:ext cx="4353600" cy="16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endParaRPr b="1"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Good winter performance, bad summer performance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6.3 kWh (Passive model)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36.1 kWh (Active model)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0" name="Google Shape;1670;p166"/>
          <p:cNvSpPr txBox="1"/>
          <p:nvPr/>
        </p:nvSpPr>
        <p:spPr>
          <a:xfrm>
            <a:off x="569275" y="2185500"/>
            <a:ext cx="4750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Experiment compares passive and active refrigeration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Char char="●"/>
            </a:pPr>
            <a:r>
              <a:rPr lang="en-US" sz="2000">
                <a:latin typeface="Poppins"/>
                <a:ea typeface="Poppins"/>
                <a:cs typeface="Poppins"/>
                <a:sym typeface="Poppins"/>
              </a:rPr>
              <a:t>Thermal fin model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5" name="Google Shape;1675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0700" y="5532300"/>
            <a:ext cx="140017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167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167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8" name="Google Shape;1678;p167"/>
          <p:cNvSpPr txBox="1"/>
          <p:nvPr>
            <p:ph type="title"/>
          </p:nvPr>
        </p:nvSpPr>
        <p:spPr>
          <a:xfrm>
            <a:off x="316075" y="467350"/>
            <a:ext cx="11287200" cy="92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EXISTING PRODUCTS USING THERMAL MASS</a:t>
            </a:r>
            <a:endParaRPr/>
          </a:p>
        </p:txBody>
      </p:sp>
      <p:pic>
        <p:nvPicPr>
          <p:cNvPr id="1679" name="Google Shape;1679;p1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350" y="2168200"/>
            <a:ext cx="4530035" cy="310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0" name="Google Shape;1680;p167"/>
          <p:cNvSpPr txBox="1"/>
          <p:nvPr/>
        </p:nvSpPr>
        <p:spPr>
          <a:xfrm>
            <a:off x="1073025" y="1478500"/>
            <a:ext cx="3514200" cy="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Refrigerator Transport boxes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(Fauer and Cremaschi, 2024)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1" name="Google Shape;1681;p167"/>
          <p:cNvSpPr txBox="1"/>
          <p:nvPr/>
        </p:nvSpPr>
        <p:spPr>
          <a:xfrm>
            <a:off x="692663" y="5307525"/>
            <a:ext cx="43674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Successful in maintaining refrigerated temperature for duration of time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82" name="Google Shape;1682;p1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1793" y="2187362"/>
            <a:ext cx="5215457" cy="3106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3" name="Google Shape;1683;p167"/>
          <p:cNvSpPr txBox="1"/>
          <p:nvPr/>
        </p:nvSpPr>
        <p:spPr>
          <a:xfrm>
            <a:off x="5955775" y="1773100"/>
            <a:ext cx="564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Trane collaboration with Natgun, Ice Energy, and Calmac)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4" name="Google Shape;1684;p167"/>
          <p:cNvSpPr txBox="1"/>
          <p:nvPr/>
        </p:nvSpPr>
        <p:spPr>
          <a:xfrm>
            <a:off x="6644725" y="1484400"/>
            <a:ext cx="42696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HVAC Application - Building AC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5" name="Google Shape;1685;p167"/>
          <p:cNvSpPr txBox="1"/>
          <p:nvPr/>
        </p:nvSpPr>
        <p:spPr>
          <a:xfrm>
            <a:off x="6021800" y="5307525"/>
            <a:ext cx="47427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Reduces energy cost and carbon </a:t>
            </a: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emissions</a:t>
            </a: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by shifting electricity demand to off-peak 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168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168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92" name="Google Shape;1692;p168"/>
          <p:cNvSpPr txBox="1"/>
          <p:nvPr>
            <p:ph type="title"/>
          </p:nvPr>
        </p:nvSpPr>
        <p:spPr>
          <a:xfrm>
            <a:off x="407700" y="538975"/>
            <a:ext cx="11376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OUR PRODUCT WILL FURTHER PASSIVE COOLING</a:t>
            </a:r>
            <a:endParaRPr/>
          </a:p>
        </p:txBody>
      </p:sp>
      <p:sp>
        <p:nvSpPr>
          <p:cNvPr id="1693" name="Google Shape;1693;p168"/>
          <p:cNvSpPr txBox="1"/>
          <p:nvPr/>
        </p:nvSpPr>
        <p:spPr>
          <a:xfrm>
            <a:off x="504175" y="2130975"/>
            <a:ext cx="9455700" cy="3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Resilience and consistent energy independence 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 load during peak hours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Microcontroller efficiency 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optimization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Poppins"/>
              <a:buChar char="●"/>
            </a:pP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Scalability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for full-sized </a:t>
            </a:r>
            <a:r>
              <a:rPr lang="en-US" sz="2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refrigerators</a:t>
            </a:r>
            <a:endParaRPr sz="2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69"/>
          <p:cNvSpPr txBox="1"/>
          <p:nvPr>
            <p:ph type="title"/>
          </p:nvPr>
        </p:nvSpPr>
        <p:spPr>
          <a:xfrm>
            <a:off x="538913" y="2030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SPECIFICATIONS</a:t>
            </a:r>
            <a:endParaRPr/>
          </a:p>
        </p:txBody>
      </p:sp>
      <p:pic>
        <p:nvPicPr>
          <p:cNvPr id="1699" name="Google Shape;1699;p169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169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Caleb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01" name="Google Shape;1701;p169"/>
          <p:cNvPicPr preferRelativeResize="0"/>
          <p:nvPr/>
        </p:nvPicPr>
        <p:blipFill rotWithShape="1">
          <a:blip r:embed="rId4">
            <a:alphaModFix/>
          </a:blip>
          <a:srcRect b="0" l="4752" r="0" t="0"/>
          <a:stretch/>
        </p:blipFill>
        <p:spPr>
          <a:xfrm>
            <a:off x="5101975" y="1134138"/>
            <a:ext cx="5771049" cy="499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2" name="Google Shape;1702;p169"/>
          <p:cNvSpPr txBox="1"/>
          <p:nvPr>
            <p:ph type="title"/>
          </p:nvPr>
        </p:nvSpPr>
        <p:spPr>
          <a:xfrm>
            <a:off x="669293" y="1134150"/>
            <a:ext cx="4492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300"/>
              <a:t>HOUSE OF QUALITY</a:t>
            </a:r>
            <a:endParaRPr b="0" sz="3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170"/>
          <p:cNvSpPr txBox="1"/>
          <p:nvPr>
            <p:ph type="title"/>
          </p:nvPr>
        </p:nvSpPr>
        <p:spPr>
          <a:xfrm>
            <a:off x="538913" y="2030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SPECIFICATIONS </a:t>
            </a:r>
            <a:endParaRPr/>
          </a:p>
        </p:txBody>
      </p:sp>
      <p:pic>
        <p:nvPicPr>
          <p:cNvPr id="1708" name="Google Shape;1708;p170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9" name="Google Shape;1709;p170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Caleb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710" name="Google Shape;1710;p170"/>
          <p:cNvGraphicFramePr/>
          <p:nvPr/>
        </p:nvGraphicFramePr>
        <p:xfrm>
          <a:off x="810525" y="17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{5221A1F5-513A-4CDD-A07C-041D47E36BEF}</a:tableStyleId>
              </a:tblPr>
              <a:tblGrid>
                <a:gridCol w="3149750"/>
                <a:gridCol w="3149750"/>
                <a:gridCol w="314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Control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Our Product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Price: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$200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$250-$350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Energy Usage per Year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320 Kwh/ yr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TBD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11" name="Google Shape;1711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9758" y="3463339"/>
            <a:ext cx="6551492" cy="263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5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6" name="Google Shape;1716;p171"/>
          <p:cNvPicPr preferRelativeResize="0"/>
          <p:nvPr/>
        </p:nvPicPr>
        <p:blipFill rotWithShape="1">
          <a:blip r:embed="rId3">
            <a:alphaModFix/>
          </a:blip>
          <a:srcRect b="21222" l="0" r="0" t="0"/>
          <a:stretch/>
        </p:blipFill>
        <p:spPr>
          <a:xfrm>
            <a:off x="1883738" y="3745525"/>
            <a:ext cx="7808550" cy="24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171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171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Caleb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9" name="Google Shape;1719;p171"/>
          <p:cNvSpPr txBox="1"/>
          <p:nvPr>
            <p:ph type="title"/>
          </p:nvPr>
        </p:nvSpPr>
        <p:spPr>
          <a:xfrm>
            <a:off x="964625" y="108808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Ice Capacity Specifications</a:t>
            </a:r>
            <a:endParaRPr/>
          </a:p>
        </p:txBody>
      </p:sp>
      <p:pic>
        <p:nvPicPr>
          <p:cNvPr id="1720" name="Google Shape;1720;p171"/>
          <p:cNvPicPr preferRelativeResize="0"/>
          <p:nvPr/>
        </p:nvPicPr>
        <p:blipFill rotWithShape="1">
          <a:blip r:embed="rId5">
            <a:alphaModFix/>
          </a:blip>
          <a:srcRect b="32423" l="0" r="0" t="0"/>
          <a:stretch/>
        </p:blipFill>
        <p:spPr>
          <a:xfrm>
            <a:off x="1932645" y="946475"/>
            <a:ext cx="7710742" cy="246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172"/>
          <p:cNvSpPr txBox="1"/>
          <p:nvPr>
            <p:ph type="title"/>
          </p:nvPr>
        </p:nvSpPr>
        <p:spPr>
          <a:xfrm>
            <a:off x="538913" y="2030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SPECIFICATIONS </a:t>
            </a:r>
            <a:endParaRPr/>
          </a:p>
        </p:txBody>
      </p:sp>
      <p:pic>
        <p:nvPicPr>
          <p:cNvPr id="1726" name="Google Shape;172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5200" y="1473908"/>
            <a:ext cx="42862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7" name="Google Shape;1727;p172"/>
          <p:cNvSpPr txBox="1"/>
          <p:nvPr/>
        </p:nvSpPr>
        <p:spPr>
          <a:xfrm>
            <a:off x="392775" y="1473900"/>
            <a:ext cx="4846200" cy="23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Total Internal Storage: 3.7 Cu Ft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Ice Volume: 0.17 Cu Ft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Available Internal Storage: ~ 3.0 - 3.3 Cu Ft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28" name="Google Shape;1728;p172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172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Caleb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1730" name="Google Shape;1730;p172"/>
          <p:cNvGraphicFramePr/>
          <p:nvPr/>
        </p:nvGraphicFramePr>
        <p:xfrm>
          <a:off x="322975" y="3411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{5221A1F5-513A-4CDD-A07C-041D47E36BEF}</a:tableStyleId>
              </a:tblPr>
              <a:tblGrid>
                <a:gridCol w="2423100"/>
                <a:gridCol w="2423100"/>
              </a:tblGrid>
              <a:tr h="5027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Dimensions</a:t>
                      </a:r>
                      <a:endParaRPr sz="1700"/>
                    </a:p>
                  </a:txBody>
                  <a:tcPr marT="91425" marB="91425" marR="91425" marL="91425"/>
                </a:tc>
                <a:tc hMerge="1"/>
              </a:tr>
              <a:tr h="5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Height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33.5” 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5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Width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18.6” 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50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Depth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19.9”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73"/>
          <p:cNvSpPr txBox="1"/>
          <p:nvPr/>
        </p:nvSpPr>
        <p:spPr>
          <a:xfrm>
            <a:off x="958575" y="4851475"/>
            <a:ext cx="5242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ource:</a:t>
            </a:r>
            <a:r>
              <a:rPr lang="en-US" sz="1600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 </a:t>
            </a:r>
            <a:r>
              <a:rPr lang="en-US" sz="1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Food and Drug Administration (FDA)</a:t>
            </a:r>
            <a:endParaRPr sz="16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36" name="Google Shape;1736;p173"/>
          <p:cNvSpPr txBox="1"/>
          <p:nvPr>
            <p:ph type="title"/>
          </p:nvPr>
        </p:nvSpPr>
        <p:spPr>
          <a:xfrm>
            <a:off x="571838" y="33628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CONSTRAINTS</a:t>
            </a:r>
            <a:endParaRPr/>
          </a:p>
        </p:txBody>
      </p:sp>
      <p:pic>
        <p:nvPicPr>
          <p:cNvPr id="1737" name="Google Shape;1737;p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575" y="2191208"/>
            <a:ext cx="4224590" cy="237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173"/>
          <p:cNvPicPr preferRelativeResize="0"/>
          <p:nvPr/>
        </p:nvPicPr>
        <p:blipFill rotWithShape="1">
          <a:blip r:embed="rId6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173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40" name="Google Shape;1740;p173"/>
          <p:cNvSpPr txBox="1"/>
          <p:nvPr/>
        </p:nvSpPr>
        <p:spPr>
          <a:xfrm>
            <a:off x="958575" y="1341300"/>
            <a:ext cx="71811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Refrigerators must be maintained at or below 40°F (4°C)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Freezer temperature should be 0°F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174"/>
          <p:cNvSpPr txBox="1"/>
          <p:nvPr>
            <p:ph type="title"/>
          </p:nvPr>
        </p:nvSpPr>
        <p:spPr>
          <a:xfrm>
            <a:off x="1054300" y="432108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DESIGN </a:t>
            </a:r>
            <a:r>
              <a:rPr lang="en-US"/>
              <a:t>CONSTRAINTS</a:t>
            </a:r>
            <a:endParaRPr/>
          </a:p>
        </p:txBody>
      </p:sp>
      <p:sp>
        <p:nvSpPr>
          <p:cNvPr id="1746" name="Google Shape;1746;p174"/>
          <p:cNvSpPr txBox="1"/>
          <p:nvPr/>
        </p:nvSpPr>
        <p:spPr>
          <a:xfrm>
            <a:off x="1377675" y="4997300"/>
            <a:ext cx="58305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Poppins"/>
                <a:ea typeface="Poppins"/>
                <a:cs typeface="Poppins"/>
                <a:sym typeface="Poppins"/>
              </a:rPr>
              <a:t>SOURCE:</a:t>
            </a:r>
            <a:r>
              <a:rPr lang="en-US" sz="1600">
                <a:solidFill>
                  <a:schemeClr val="hlink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/>
              </a:rPr>
              <a:t> </a:t>
            </a:r>
            <a:r>
              <a:rPr lang="en-US" sz="16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Consumer Product Safety Commission (CPSC)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47" name="Google Shape;1747;p1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0275" y="2223622"/>
            <a:ext cx="4689900" cy="2674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8" name="Google Shape;1748;p174"/>
          <p:cNvPicPr preferRelativeResize="0"/>
          <p:nvPr/>
        </p:nvPicPr>
        <p:blipFill rotWithShape="1">
          <a:blip r:embed="rId6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174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0" name="Google Shape;1750;p174"/>
          <p:cNvSpPr txBox="1"/>
          <p:nvPr/>
        </p:nvSpPr>
        <p:spPr>
          <a:xfrm>
            <a:off x="1054300" y="1630200"/>
            <a:ext cx="81984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Refrigerators must be openable from the inside for safety concerns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75"/>
          <p:cNvSpPr txBox="1"/>
          <p:nvPr>
            <p:ph type="title"/>
          </p:nvPr>
        </p:nvSpPr>
        <p:spPr>
          <a:xfrm>
            <a:off x="583813" y="288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AND DESIGN ALTERNATIVES</a:t>
            </a:r>
            <a:endParaRPr/>
          </a:p>
        </p:txBody>
      </p:sp>
      <p:sp>
        <p:nvSpPr>
          <p:cNvPr id="1756" name="Google Shape;1756;p175"/>
          <p:cNvSpPr txBox="1"/>
          <p:nvPr>
            <p:ph type="title"/>
          </p:nvPr>
        </p:nvSpPr>
        <p:spPr>
          <a:xfrm>
            <a:off x="633427" y="968050"/>
            <a:ext cx="5636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300"/>
              <a:t>CONCEPT GENERATION</a:t>
            </a:r>
            <a:endParaRPr b="0" sz="3300"/>
          </a:p>
        </p:txBody>
      </p:sp>
      <p:pic>
        <p:nvPicPr>
          <p:cNvPr id="1757" name="Google Shape;1757;p175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8" name="Google Shape;1758;p175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9" name="Google Shape;1759;p175"/>
          <p:cNvSpPr txBox="1"/>
          <p:nvPr/>
        </p:nvSpPr>
        <p:spPr>
          <a:xfrm>
            <a:off x="583825" y="2085025"/>
            <a:ext cx="6116100" cy="23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●"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Initial brainstorming done with a </a:t>
            </a: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mind map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●"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Used the 6-3-5 technique modified for 5 group members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○"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Each group member sketched 3 ideas on a piece of paper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○"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Exchanged the papers 4 times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oppins"/>
              <a:buChar char="○"/>
            </a:pPr>
            <a:r>
              <a:rPr lang="en-US" sz="1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Added comments and ideas</a:t>
            </a:r>
            <a:endParaRPr sz="17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60" name="Google Shape;1760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925" y="1264083"/>
            <a:ext cx="4306977" cy="497287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149"/>
          <p:cNvSpPr txBox="1"/>
          <p:nvPr>
            <p:ph type="title"/>
          </p:nvPr>
        </p:nvSpPr>
        <p:spPr>
          <a:xfrm>
            <a:off x="1595125" y="2394900"/>
            <a:ext cx="93033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4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176"/>
          <p:cNvSpPr txBox="1"/>
          <p:nvPr>
            <p:ph type="title"/>
          </p:nvPr>
        </p:nvSpPr>
        <p:spPr>
          <a:xfrm>
            <a:off x="583813" y="2883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AND DESIGN ALTERNATIVES</a:t>
            </a:r>
            <a:endParaRPr/>
          </a:p>
        </p:txBody>
      </p:sp>
      <p:sp>
        <p:nvSpPr>
          <p:cNvPr id="1766" name="Google Shape;1766;p176"/>
          <p:cNvSpPr txBox="1"/>
          <p:nvPr>
            <p:ph type="title"/>
          </p:nvPr>
        </p:nvSpPr>
        <p:spPr>
          <a:xfrm>
            <a:off x="633418" y="968050"/>
            <a:ext cx="4492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300"/>
              <a:t>FIN/BLOCK SHAPE</a:t>
            </a:r>
            <a:endParaRPr b="0" sz="3300"/>
          </a:p>
        </p:txBody>
      </p:sp>
      <p:pic>
        <p:nvPicPr>
          <p:cNvPr id="1767" name="Google Shape;1767;p176"/>
          <p:cNvPicPr preferRelativeResize="0"/>
          <p:nvPr/>
        </p:nvPicPr>
        <p:blipFill rotWithShape="1">
          <a:blip r:embed="rId3">
            <a:alphaModFix/>
          </a:blip>
          <a:srcRect b="0" l="7963" r="6309" t="0"/>
          <a:stretch/>
        </p:blipFill>
        <p:spPr>
          <a:xfrm>
            <a:off x="872473" y="2205300"/>
            <a:ext cx="3747191" cy="21250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68" name="Google Shape;1768;p176"/>
          <p:cNvPicPr preferRelativeResize="0"/>
          <p:nvPr/>
        </p:nvPicPr>
        <p:blipFill rotWithShape="1">
          <a:blip r:embed="rId4">
            <a:alphaModFix/>
          </a:blip>
          <a:srcRect b="4196" l="0" r="0" t="0"/>
          <a:stretch/>
        </p:blipFill>
        <p:spPr>
          <a:xfrm>
            <a:off x="6110250" y="2162649"/>
            <a:ext cx="3579125" cy="23013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9" name="Google Shape;1769;p176"/>
          <p:cNvSpPr txBox="1"/>
          <p:nvPr/>
        </p:nvSpPr>
        <p:spPr>
          <a:xfrm>
            <a:off x="693469" y="4496725"/>
            <a:ext cx="41052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Horizontal, top of refrigerator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large ice block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Fins on top and bottom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0" name="Google Shape;1770;p176"/>
          <p:cNvSpPr txBox="1"/>
          <p:nvPr/>
        </p:nvSpPr>
        <p:spPr>
          <a:xfrm>
            <a:off x="6110313" y="4496725"/>
            <a:ext cx="35790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Horizontal, top of refrigerator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Several thin layers of ice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Fins in between layers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1" name="Google Shape;1771;p176"/>
          <p:cNvPicPr preferRelativeResize="0"/>
          <p:nvPr/>
        </p:nvPicPr>
        <p:blipFill rotWithShape="1">
          <a:blip r:embed="rId5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76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73" name="Google Shape;1773;p176"/>
          <p:cNvSpPr txBox="1"/>
          <p:nvPr/>
        </p:nvSpPr>
        <p:spPr>
          <a:xfrm>
            <a:off x="2178319" y="1774200"/>
            <a:ext cx="113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1</a:t>
            </a:r>
            <a:endParaRPr/>
          </a:p>
        </p:txBody>
      </p:sp>
      <p:sp>
        <p:nvSpPr>
          <p:cNvPr id="1774" name="Google Shape;1774;p176"/>
          <p:cNvSpPr txBox="1"/>
          <p:nvPr/>
        </p:nvSpPr>
        <p:spPr>
          <a:xfrm>
            <a:off x="7332063" y="1731550"/>
            <a:ext cx="113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2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177"/>
          <p:cNvSpPr txBox="1"/>
          <p:nvPr>
            <p:ph type="title"/>
          </p:nvPr>
        </p:nvSpPr>
        <p:spPr>
          <a:xfrm>
            <a:off x="583813" y="1359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AND DESIGN ALTERNATIVES</a:t>
            </a:r>
            <a:endParaRPr/>
          </a:p>
        </p:txBody>
      </p:sp>
      <p:sp>
        <p:nvSpPr>
          <p:cNvPr id="1780" name="Google Shape;1780;p177"/>
          <p:cNvSpPr txBox="1"/>
          <p:nvPr>
            <p:ph type="title"/>
          </p:nvPr>
        </p:nvSpPr>
        <p:spPr>
          <a:xfrm>
            <a:off x="633418" y="815650"/>
            <a:ext cx="4492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/>
              <a:t>FIN/BLOCK SHAPE</a:t>
            </a:r>
            <a:endParaRPr b="0" sz="3200"/>
          </a:p>
        </p:txBody>
      </p:sp>
      <p:pic>
        <p:nvPicPr>
          <p:cNvPr id="1781" name="Google Shape;1781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99" y="1850823"/>
            <a:ext cx="3142733" cy="342804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2" name="Google Shape;1782;p177"/>
          <p:cNvPicPr preferRelativeResize="0"/>
          <p:nvPr/>
        </p:nvPicPr>
        <p:blipFill rotWithShape="1">
          <a:blip r:embed="rId4">
            <a:alphaModFix/>
          </a:blip>
          <a:srcRect b="0" l="0" r="42283" t="4689"/>
          <a:stretch/>
        </p:blipFill>
        <p:spPr>
          <a:xfrm>
            <a:off x="4436374" y="1850823"/>
            <a:ext cx="2973242" cy="342804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83" name="Google Shape;1783;p177"/>
          <p:cNvPicPr preferRelativeResize="0"/>
          <p:nvPr/>
        </p:nvPicPr>
        <p:blipFill rotWithShape="1">
          <a:blip r:embed="rId5">
            <a:alphaModFix/>
          </a:blip>
          <a:srcRect b="0" l="0" r="0" t="9436"/>
          <a:stretch/>
        </p:blipFill>
        <p:spPr>
          <a:xfrm>
            <a:off x="7896029" y="1850832"/>
            <a:ext cx="2907493" cy="342804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84" name="Google Shape;1784;p177"/>
          <p:cNvSpPr txBox="1"/>
          <p:nvPr/>
        </p:nvSpPr>
        <p:spPr>
          <a:xfrm>
            <a:off x="1770015" y="1448425"/>
            <a:ext cx="1236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3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5" name="Google Shape;1785;p177"/>
          <p:cNvSpPr txBox="1"/>
          <p:nvPr/>
        </p:nvSpPr>
        <p:spPr>
          <a:xfrm>
            <a:off x="5357795" y="1448425"/>
            <a:ext cx="11304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4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6" name="Google Shape;1786;p177"/>
          <p:cNvSpPr txBox="1"/>
          <p:nvPr/>
        </p:nvSpPr>
        <p:spPr>
          <a:xfrm>
            <a:off x="8784576" y="1448425"/>
            <a:ext cx="11304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5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7" name="Google Shape;1787;p177"/>
          <p:cNvSpPr txBox="1"/>
          <p:nvPr/>
        </p:nvSpPr>
        <p:spPr>
          <a:xfrm>
            <a:off x="879165" y="5351447"/>
            <a:ext cx="30186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Vertical sheets of ice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Several thin layers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8" name="Google Shape;1788;p177"/>
          <p:cNvSpPr txBox="1"/>
          <p:nvPr/>
        </p:nvSpPr>
        <p:spPr>
          <a:xfrm>
            <a:off x="4413695" y="5351447"/>
            <a:ext cx="30186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Winding airflow pattern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Horizontal, rectangular ice sheets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89" name="Google Shape;1789;p177"/>
          <p:cNvSpPr txBox="1"/>
          <p:nvPr/>
        </p:nvSpPr>
        <p:spPr>
          <a:xfrm>
            <a:off x="7840476" y="5351447"/>
            <a:ext cx="30186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Winding airflow pattern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Horizontal, cylindrical ice sheets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90" name="Google Shape;1790;p177"/>
          <p:cNvPicPr preferRelativeResize="0"/>
          <p:nvPr/>
        </p:nvPicPr>
        <p:blipFill rotWithShape="1">
          <a:blip r:embed="rId6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1" name="Google Shape;1791;p177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78"/>
          <p:cNvSpPr txBox="1"/>
          <p:nvPr>
            <p:ph type="title"/>
          </p:nvPr>
        </p:nvSpPr>
        <p:spPr>
          <a:xfrm>
            <a:off x="571838" y="33628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AND DESIGN ALTERNATIVES</a:t>
            </a:r>
            <a:endParaRPr/>
          </a:p>
        </p:txBody>
      </p:sp>
      <p:sp>
        <p:nvSpPr>
          <p:cNvPr id="1797" name="Google Shape;1797;p178"/>
          <p:cNvSpPr txBox="1"/>
          <p:nvPr>
            <p:ph type="title"/>
          </p:nvPr>
        </p:nvSpPr>
        <p:spPr>
          <a:xfrm>
            <a:off x="645388" y="954208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/>
              <a:t>DRAWER/SHELF DESIGN</a:t>
            </a:r>
            <a:endParaRPr b="0" sz="3200"/>
          </a:p>
        </p:txBody>
      </p:sp>
      <p:pic>
        <p:nvPicPr>
          <p:cNvPr id="1798" name="Google Shape;1798;p178"/>
          <p:cNvPicPr preferRelativeResize="0"/>
          <p:nvPr/>
        </p:nvPicPr>
        <p:blipFill rotWithShape="1">
          <a:blip r:embed="rId3">
            <a:alphaModFix/>
          </a:blip>
          <a:srcRect b="0" l="0" r="50896" t="9189"/>
          <a:stretch/>
        </p:blipFill>
        <p:spPr>
          <a:xfrm>
            <a:off x="826569" y="2085825"/>
            <a:ext cx="3071625" cy="33415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799" name="Google Shape;1799;p178"/>
          <p:cNvSpPr txBox="1"/>
          <p:nvPr/>
        </p:nvSpPr>
        <p:spPr>
          <a:xfrm>
            <a:off x="4532575" y="5498850"/>
            <a:ext cx="3746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Two shelves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One larger drawer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00" name="Google Shape;1800;p178"/>
          <p:cNvPicPr preferRelativeResize="0"/>
          <p:nvPr/>
        </p:nvPicPr>
        <p:blipFill rotWithShape="1">
          <a:blip r:embed="rId3">
            <a:alphaModFix/>
          </a:blip>
          <a:srcRect b="0" l="48982" r="0" t="9189"/>
          <a:stretch/>
        </p:blipFill>
        <p:spPr>
          <a:xfrm>
            <a:off x="4809963" y="2055775"/>
            <a:ext cx="3191324" cy="33415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801" name="Google Shape;1801;p178"/>
          <p:cNvSpPr txBox="1"/>
          <p:nvPr/>
        </p:nvSpPr>
        <p:spPr>
          <a:xfrm>
            <a:off x="1816831" y="1595125"/>
            <a:ext cx="1091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1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2" name="Google Shape;1802;p178"/>
          <p:cNvSpPr txBox="1"/>
          <p:nvPr/>
        </p:nvSpPr>
        <p:spPr>
          <a:xfrm>
            <a:off x="862381" y="54273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Single shelf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Two small drawers</a:t>
            </a:r>
            <a:endParaRPr/>
          </a:p>
        </p:txBody>
      </p:sp>
      <p:sp>
        <p:nvSpPr>
          <p:cNvPr id="1803" name="Google Shape;1803;p178"/>
          <p:cNvSpPr txBox="1"/>
          <p:nvPr/>
        </p:nvSpPr>
        <p:spPr>
          <a:xfrm>
            <a:off x="5837125" y="1595125"/>
            <a:ext cx="1137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2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04" name="Google Shape;1804;p178"/>
          <p:cNvSpPr txBox="1"/>
          <p:nvPr/>
        </p:nvSpPr>
        <p:spPr>
          <a:xfrm>
            <a:off x="8505000" y="2135800"/>
            <a:ext cx="3328800" cy="20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Other design considerations: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Removable shelves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Adjustable height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05" name="Google Shape;1805;p178"/>
          <p:cNvPicPr preferRelativeResize="0"/>
          <p:nvPr/>
        </p:nvPicPr>
        <p:blipFill rotWithShape="1">
          <a:blip r:embed="rId4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178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179"/>
          <p:cNvSpPr txBox="1"/>
          <p:nvPr>
            <p:ph type="title"/>
          </p:nvPr>
        </p:nvSpPr>
        <p:spPr>
          <a:xfrm>
            <a:off x="571838" y="33628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CONCEPTS AND DESIGN ALTERNATIVES</a:t>
            </a:r>
            <a:endParaRPr/>
          </a:p>
        </p:txBody>
      </p:sp>
      <p:sp>
        <p:nvSpPr>
          <p:cNvPr id="1812" name="Google Shape;1812;p179"/>
          <p:cNvSpPr txBox="1"/>
          <p:nvPr>
            <p:ph type="title"/>
          </p:nvPr>
        </p:nvSpPr>
        <p:spPr>
          <a:xfrm>
            <a:off x="633413" y="105183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200"/>
              <a:t>CONTROL PANEL</a:t>
            </a:r>
            <a:endParaRPr b="0" sz="3200"/>
          </a:p>
        </p:txBody>
      </p:sp>
      <p:pic>
        <p:nvPicPr>
          <p:cNvPr id="1813" name="Google Shape;181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8173" y="2809048"/>
            <a:ext cx="2622875" cy="12399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814" name="Google Shape;1814;p179"/>
          <p:cNvPicPr preferRelativeResize="0"/>
          <p:nvPr/>
        </p:nvPicPr>
        <p:blipFill rotWithShape="1">
          <a:blip r:embed="rId4">
            <a:alphaModFix/>
          </a:blip>
          <a:srcRect b="0" l="0" r="6864" t="0"/>
          <a:stretch/>
        </p:blipFill>
        <p:spPr>
          <a:xfrm>
            <a:off x="121825" y="2338146"/>
            <a:ext cx="2752979" cy="209855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15" name="Google Shape;1815;p179"/>
          <p:cNvPicPr preferRelativeResize="0"/>
          <p:nvPr/>
        </p:nvPicPr>
        <p:blipFill rotWithShape="1">
          <a:blip r:embed="rId5">
            <a:alphaModFix/>
          </a:blip>
          <a:srcRect b="3687" l="0" r="0" t="8922"/>
          <a:stretch/>
        </p:blipFill>
        <p:spPr>
          <a:xfrm>
            <a:off x="6063615" y="2351007"/>
            <a:ext cx="2955979" cy="207283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16" name="Google Shape;1816;p179"/>
          <p:cNvSpPr txBox="1"/>
          <p:nvPr/>
        </p:nvSpPr>
        <p:spPr>
          <a:xfrm>
            <a:off x="676928" y="1895838"/>
            <a:ext cx="195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Placement 1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17" name="Google Shape;1817;p179"/>
          <p:cNvSpPr txBox="1"/>
          <p:nvPr/>
        </p:nvSpPr>
        <p:spPr>
          <a:xfrm>
            <a:off x="9524720" y="2338138"/>
            <a:ext cx="2707500" cy="4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Control panel layout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18" name="Google Shape;1818;p179"/>
          <p:cNvPicPr preferRelativeResize="0"/>
          <p:nvPr/>
        </p:nvPicPr>
        <p:blipFill rotWithShape="1">
          <a:blip r:embed="rId6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179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Isabel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20" name="Google Shape;1820;p1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3383" y="2338146"/>
            <a:ext cx="2431653" cy="209855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1" name="Google Shape;1821;p179"/>
          <p:cNvSpPr txBox="1"/>
          <p:nvPr/>
        </p:nvSpPr>
        <p:spPr>
          <a:xfrm>
            <a:off x="3526299" y="1895838"/>
            <a:ext cx="18858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Placement 2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2" name="Google Shape;1822;p179"/>
          <p:cNvSpPr txBox="1"/>
          <p:nvPr/>
        </p:nvSpPr>
        <p:spPr>
          <a:xfrm>
            <a:off x="6746313" y="1902263"/>
            <a:ext cx="1590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Placement 3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23" name="Google Shape;1823;p179"/>
          <p:cNvSpPr txBox="1"/>
          <p:nvPr/>
        </p:nvSpPr>
        <p:spPr>
          <a:xfrm>
            <a:off x="186862" y="4517200"/>
            <a:ext cx="262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Exterior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Outside of door</a:t>
            </a:r>
            <a:endParaRPr/>
          </a:p>
        </p:txBody>
      </p:sp>
      <p:sp>
        <p:nvSpPr>
          <p:cNvPr id="1824" name="Google Shape;1824;p179"/>
          <p:cNvSpPr txBox="1"/>
          <p:nvPr/>
        </p:nvSpPr>
        <p:spPr>
          <a:xfrm>
            <a:off x="3157762" y="4599200"/>
            <a:ext cx="262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Interior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Top of door</a:t>
            </a:r>
            <a:endParaRPr/>
          </a:p>
        </p:txBody>
      </p:sp>
      <p:sp>
        <p:nvSpPr>
          <p:cNvPr id="1825" name="Google Shape;1825;p179"/>
          <p:cNvSpPr txBox="1"/>
          <p:nvPr/>
        </p:nvSpPr>
        <p:spPr>
          <a:xfrm>
            <a:off x="6230187" y="4599200"/>
            <a:ext cx="262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Interior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Back of shelf</a:t>
            </a:r>
            <a:endParaRPr/>
          </a:p>
        </p:txBody>
      </p:sp>
      <p:sp>
        <p:nvSpPr>
          <p:cNvPr id="1826" name="Google Shape;1826;p179"/>
          <p:cNvSpPr txBox="1"/>
          <p:nvPr/>
        </p:nvSpPr>
        <p:spPr>
          <a:xfrm>
            <a:off x="9302598" y="4599200"/>
            <a:ext cx="295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many buttons?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●"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many indicators?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p180"/>
          <p:cNvSpPr txBox="1"/>
          <p:nvPr>
            <p:ph type="title"/>
          </p:nvPr>
        </p:nvSpPr>
        <p:spPr>
          <a:xfrm>
            <a:off x="571838" y="33628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SELECTION PROCESS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FIN/BLOCK SHAPE</a:t>
            </a:r>
            <a:endParaRPr b="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2" name="Google Shape;1832;p180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80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34" name="Google Shape;1834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450" y="1844297"/>
            <a:ext cx="6972051" cy="400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8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181"/>
          <p:cNvSpPr txBox="1"/>
          <p:nvPr>
            <p:ph type="title"/>
          </p:nvPr>
        </p:nvSpPr>
        <p:spPr>
          <a:xfrm>
            <a:off x="915312" y="462450"/>
            <a:ext cx="103614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SELECTION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DRAWER/SHELF DESIGN</a:t>
            </a:r>
            <a:endParaRPr b="0"/>
          </a:p>
        </p:txBody>
      </p:sp>
      <p:sp>
        <p:nvSpPr>
          <p:cNvPr id="1840" name="Google Shape;1840;p181"/>
          <p:cNvSpPr txBox="1"/>
          <p:nvPr>
            <p:ph idx="1" type="body"/>
          </p:nvPr>
        </p:nvSpPr>
        <p:spPr>
          <a:xfrm>
            <a:off x="950982" y="2493200"/>
            <a:ext cx="80130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Discussed</a:t>
            </a:r>
            <a:r>
              <a:rPr lang="en-US"/>
              <a:t> pros and cons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Emphasized </a:t>
            </a:r>
            <a:r>
              <a:rPr lang="en-US"/>
              <a:t>interior</a:t>
            </a:r>
            <a:r>
              <a:rPr lang="en-US"/>
              <a:t> storage space and flexibility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Current shelf design of our mini fridge that we’re using</a:t>
            </a:r>
            <a:endParaRPr/>
          </a:p>
        </p:txBody>
      </p:sp>
      <p:pic>
        <p:nvPicPr>
          <p:cNvPr id="1841" name="Google Shape;1841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7363" y="4613025"/>
            <a:ext cx="7597274" cy="34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013" y="3650575"/>
            <a:ext cx="7691962" cy="9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81"/>
          <p:cNvPicPr preferRelativeResize="0"/>
          <p:nvPr/>
        </p:nvPicPr>
        <p:blipFill rotWithShape="1">
          <a:blip r:embed="rId5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181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8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p182"/>
          <p:cNvSpPr txBox="1"/>
          <p:nvPr>
            <p:ph type="title"/>
          </p:nvPr>
        </p:nvSpPr>
        <p:spPr>
          <a:xfrm>
            <a:off x="950986" y="520575"/>
            <a:ext cx="100515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SELECTION PROCESS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CONTROL PANEL</a:t>
            </a:r>
            <a:endParaRPr b="0"/>
          </a:p>
        </p:txBody>
      </p:sp>
      <p:sp>
        <p:nvSpPr>
          <p:cNvPr id="1850" name="Google Shape;1850;p182"/>
          <p:cNvSpPr txBox="1"/>
          <p:nvPr>
            <p:ph idx="1" type="body"/>
          </p:nvPr>
        </p:nvSpPr>
        <p:spPr>
          <a:xfrm>
            <a:off x="950975" y="2340800"/>
            <a:ext cx="8742000" cy="2899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Discussion based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Emphasis on customer needs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Layout: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Necessary interactions between microcontroller and user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/>
              <a:t>Temperature </a:t>
            </a:r>
            <a:r>
              <a:rPr lang="en-US"/>
              <a:t>adjustment</a:t>
            </a:r>
            <a:r>
              <a:rPr lang="en-US"/>
              <a:t> not highly prioritized</a:t>
            </a:r>
            <a:endParaRPr/>
          </a:p>
        </p:txBody>
      </p:sp>
      <p:pic>
        <p:nvPicPr>
          <p:cNvPr id="1851" name="Google Shape;1851;p182"/>
          <p:cNvPicPr preferRelativeResize="0"/>
          <p:nvPr/>
        </p:nvPicPr>
        <p:blipFill rotWithShape="1">
          <a:blip r:embed="rId3">
            <a:alphaModFix/>
          </a:blip>
          <a:srcRect b="0" l="0" r="754" t="0"/>
          <a:stretch/>
        </p:blipFill>
        <p:spPr>
          <a:xfrm>
            <a:off x="1228500" y="5484538"/>
            <a:ext cx="7627500" cy="41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8488" y="4510675"/>
            <a:ext cx="7691962" cy="9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182"/>
          <p:cNvPicPr preferRelativeResize="0"/>
          <p:nvPr/>
        </p:nvPicPr>
        <p:blipFill rotWithShape="1">
          <a:blip r:embed="rId5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182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78925" y="1799975"/>
            <a:ext cx="5222575" cy="20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83"/>
          <p:cNvSpPr txBox="1"/>
          <p:nvPr>
            <p:ph type="title"/>
          </p:nvPr>
        </p:nvSpPr>
        <p:spPr>
          <a:xfrm>
            <a:off x="571838" y="33628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CONCEPT</a:t>
            </a:r>
            <a:endParaRPr/>
          </a:p>
        </p:txBody>
      </p:sp>
      <p:pic>
        <p:nvPicPr>
          <p:cNvPr id="1861" name="Google Shape;1861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197" y="1422925"/>
            <a:ext cx="4151604" cy="4422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2" name="Google Shape;1862;p183"/>
          <p:cNvSpPr txBox="1"/>
          <p:nvPr/>
        </p:nvSpPr>
        <p:spPr>
          <a:xfrm>
            <a:off x="571838" y="1143375"/>
            <a:ext cx="52803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37° f</a:t>
            </a: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ahrenheit internal temperature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63" name="Google Shape;1863;p183"/>
          <p:cNvPicPr preferRelativeResize="0"/>
          <p:nvPr/>
        </p:nvPicPr>
        <p:blipFill rotWithShape="1">
          <a:blip r:embed="rId5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183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65" name="Google Shape;1865;p1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700" y="4558348"/>
            <a:ext cx="6351050" cy="13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5300" y="1730000"/>
            <a:ext cx="3043113" cy="2626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84"/>
          <p:cNvSpPr txBox="1"/>
          <p:nvPr>
            <p:ph type="title"/>
          </p:nvPr>
        </p:nvSpPr>
        <p:spPr>
          <a:xfrm>
            <a:off x="571838" y="336283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Material Selection</a:t>
            </a:r>
            <a:endParaRPr/>
          </a:p>
        </p:txBody>
      </p:sp>
      <p:pic>
        <p:nvPicPr>
          <p:cNvPr id="1872" name="Google Shape;1872;p184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184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74" name="Google Shape;1874;p184"/>
          <p:cNvSpPr txBox="1"/>
          <p:nvPr/>
        </p:nvSpPr>
        <p:spPr>
          <a:xfrm>
            <a:off x="2576000" y="2240125"/>
            <a:ext cx="4820700" cy="28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Talk about aluminum</a:t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875" name="Google Shape;1875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213" y="2809875"/>
            <a:ext cx="6505575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185"/>
          <p:cNvSpPr txBox="1"/>
          <p:nvPr>
            <p:ph type="title"/>
          </p:nvPr>
        </p:nvSpPr>
        <p:spPr>
          <a:xfrm>
            <a:off x="2817725" y="2929800"/>
            <a:ext cx="69441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ANTICIPATED CHALLENGES</a:t>
            </a:r>
            <a:endParaRPr sz="7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0"/>
          <p:cNvSpPr txBox="1"/>
          <p:nvPr>
            <p:ph type="title"/>
          </p:nvPr>
        </p:nvSpPr>
        <p:spPr>
          <a:xfrm>
            <a:off x="838200" y="1062375"/>
            <a:ext cx="10515600" cy="1325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REFRIGERATOR ENERGY USE</a:t>
            </a:r>
            <a:endParaRPr/>
          </a:p>
        </p:txBody>
      </p:sp>
      <p:sp>
        <p:nvSpPr>
          <p:cNvPr id="1504" name="Google Shape;1504;p150"/>
          <p:cNvSpPr txBox="1"/>
          <p:nvPr>
            <p:ph idx="4294967295" type="body"/>
          </p:nvPr>
        </p:nvSpPr>
        <p:spPr>
          <a:xfrm>
            <a:off x="468175" y="1595150"/>
            <a:ext cx="5215500" cy="431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Refrigerators are high energy use appliances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Full refrigerators use ~ 3-5% of household energy (eia, 2015)</a:t>
            </a:r>
            <a:endParaRPr sz="2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Mini refrigerators use about a third the energy of full refrigerators </a:t>
            </a:r>
            <a:endParaRPr sz="2000"/>
          </a:p>
        </p:txBody>
      </p:sp>
      <p:pic>
        <p:nvPicPr>
          <p:cNvPr id="1505" name="Google Shape;1505;p150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50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 R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07" name="Google Shape;1507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675" y="2020950"/>
            <a:ext cx="5973650" cy="3846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186"/>
          <p:cNvSpPr txBox="1"/>
          <p:nvPr>
            <p:ph type="title"/>
          </p:nvPr>
        </p:nvSpPr>
        <p:spPr>
          <a:xfrm>
            <a:off x="189800" y="1316725"/>
            <a:ext cx="67947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Play"/>
              <a:buNone/>
            </a:pPr>
            <a:r>
              <a:rPr lang="en-US"/>
              <a:t>ANTICIPATED CHALLENGES</a:t>
            </a:r>
            <a:endParaRPr/>
          </a:p>
        </p:txBody>
      </p:sp>
      <p:sp>
        <p:nvSpPr>
          <p:cNvPr id="1886" name="Google Shape;1886;p186"/>
          <p:cNvSpPr txBox="1"/>
          <p:nvPr>
            <p:ph idx="4294967295" type="body"/>
          </p:nvPr>
        </p:nvSpPr>
        <p:spPr>
          <a:xfrm>
            <a:off x="150350" y="2585875"/>
            <a:ext cx="7123500" cy="27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Availability, sustainability, and safety of</a:t>
            </a:r>
            <a:r>
              <a:rPr lang="en-US" sz="1900"/>
              <a:t> refrigerants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Effective insulation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Effective passive cooling 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Long payback period</a:t>
            </a:r>
            <a:endParaRPr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Overall size of Unit</a:t>
            </a:r>
            <a:endParaRPr sz="1900"/>
          </a:p>
          <a:p>
            <a:pPr indent="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887" name="Google Shape;1887;p186"/>
          <p:cNvSpPr txBox="1"/>
          <p:nvPr/>
        </p:nvSpPr>
        <p:spPr>
          <a:xfrm>
            <a:off x="1097775" y="6228200"/>
            <a:ext cx="45807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Presented by: Caleb 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888" name="Google Shape;1888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4596" y="1081100"/>
            <a:ext cx="3946554" cy="5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187"/>
          <p:cNvSpPr txBox="1"/>
          <p:nvPr>
            <p:ph type="title"/>
          </p:nvPr>
        </p:nvSpPr>
        <p:spPr>
          <a:xfrm>
            <a:off x="2817725" y="2929800"/>
            <a:ext cx="69441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TEAM WORK</a:t>
            </a:r>
            <a:endParaRPr sz="7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&amp; </a:t>
            </a:r>
            <a:r>
              <a:rPr lang="en-US" sz="7200"/>
              <a:t>SCHEDULE</a:t>
            </a:r>
            <a:endParaRPr sz="7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88"/>
          <p:cNvSpPr txBox="1"/>
          <p:nvPr>
            <p:ph idx="4294967295" type="title"/>
          </p:nvPr>
        </p:nvSpPr>
        <p:spPr>
          <a:xfrm>
            <a:off x="838200" y="240025"/>
            <a:ext cx="497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TEAM WORK PLAN</a:t>
            </a:r>
            <a:endParaRPr/>
          </a:p>
        </p:txBody>
      </p:sp>
      <p:sp>
        <p:nvSpPr>
          <p:cNvPr id="1899" name="Google Shape;1899;p188"/>
          <p:cNvSpPr txBox="1"/>
          <p:nvPr>
            <p:ph idx="4294967295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Group Manager: Isabel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900"/>
              <a:t>Communications Director: Kalino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900"/>
              <a:t>Team Member Responsibilities</a:t>
            </a:r>
            <a:endParaRPr b="1" sz="1900"/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Heat transfer and Coding lead: Isabel 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Fabrication lead: Caleb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Refrigeration lead: Brent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CAD/design lead: Kalino</a:t>
            </a:r>
            <a:endParaRPr sz="19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-US" sz="1900"/>
              <a:t>Sensor/Mechatronics lead: Matthew </a:t>
            </a:r>
            <a:endParaRPr sz="1900"/>
          </a:p>
        </p:txBody>
      </p:sp>
      <p:sp>
        <p:nvSpPr>
          <p:cNvPr id="1900" name="Google Shape;1900;p188"/>
          <p:cNvSpPr txBox="1"/>
          <p:nvPr/>
        </p:nvSpPr>
        <p:spPr>
          <a:xfrm>
            <a:off x="1138250" y="6176825"/>
            <a:ext cx="105156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Presented</a:t>
            </a: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By:</a:t>
            </a:r>
            <a:r>
              <a:rPr lang="en-U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Matthew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1" name="Google Shape;1901;p188"/>
          <p:cNvSpPr txBox="1"/>
          <p:nvPr/>
        </p:nvSpPr>
        <p:spPr>
          <a:xfrm>
            <a:off x="394575" y="5705600"/>
            <a:ext cx="505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02" name="Google Shape;1902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125" y="1668325"/>
            <a:ext cx="3520439" cy="352132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7" name="Google Shape;1907;p189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189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9" name="Google Shape;1909;p18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PROJECT TIMELINE/GANTT CHART</a:t>
            </a:r>
            <a:endParaRPr/>
          </a:p>
        </p:txBody>
      </p:sp>
      <p:pic>
        <p:nvPicPr>
          <p:cNvPr id="1910" name="Google Shape;1910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1484150"/>
            <a:ext cx="10072490" cy="42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" name="Google Shape;1915;p190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190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Matthew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17" name="Google Shape;1917;p1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PROJECT TIMELINE/GANTT CHART</a:t>
            </a:r>
            <a:endParaRPr/>
          </a:p>
        </p:txBody>
      </p:sp>
      <p:pic>
        <p:nvPicPr>
          <p:cNvPr id="1918" name="Google Shape;1918;p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50" y="1868000"/>
            <a:ext cx="11306276" cy="24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2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191"/>
          <p:cNvSpPr txBox="1"/>
          <p:nvPr>
            <p:ph type="title"/>
          </p:nvPr>
        </p:nvSpPr>
        <p:spPr>
          <a:xfrm>
            <a:off x="960000" y="719333"/>
            <a:ext cx="10272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THANK YOU FOR YOUR ATTENTION!</a:t>
            </a:r>
            <a:endParaRPr/>
          </a:p>
        </p:txBody>
      </p:sp>
      <p:pic>
        <p:nvPicPr>
          <p:cNvPr id="1924" name="Google Shape;1924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475" y="1630275"/>
            <a:ext cx="3951275" cy="420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550" y="3199625"/>
            <a:ext cx="5945624" cy="13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192"/>
          <p:cNvSpPr txBox="1"/>
          <p:nvPr>
            <p:ph type="title"/>
          </p:nvPr>
        </p:nvSpPr>
        <p:spPr>
          <a:xfrm>
            <a:off x="2623950" y="2793475"/>
            <a:ext cx="69441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4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93"/>
          <p:cNvSpPr txBox="1"/>
          <p:nvPr>
            <p:ph idx="4294967295" type="body"/>
          </p:nvPr>
        </p:nvSpPr>
        <p:spPr>
          <a:xfrm>
            <a:off x="701900" y="1427150"/>
            <a:ext cx="10515600" cy="4351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Solar. (2023, March). </a:t>
            </a:r>
            <a:r>
              <a:rPr i="1" lang="en-US" sz="1400">
                <a:solidFill>
                  <a:srgbClr val="000000"/>
                </a:solidFill>
              </a:rPr>
              <a:t>A Timeline of PG&amp;E’s Rate Increases – And How to Reduce Your Bill</a:t>
            </a:r>
            <a:r>
              <a:rPr lang="en-US" sz="1400">
                <a:solidFill>
                  <a:srgbClr val="000000"/>
                </a:solidFill>
              </a:rPr>
              <a:t>. Citadelrs.com; Citadel Roofing and Solar. https://blog.citadelrs.com/timeline-of-rate-increases-and-how-to-reduce-your-bill</a:t>
            </a:r>
            <a:r>
              <a:rPr lang="en-US" sz="1400">
                <a:solidFill>
                  <a:srgbClr val="000000"/>
                </a:solidFill>
              </a:rPr>
              <a:t>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Samayoa, M. (2024, December 21). </a:t>
            </a:r>
            <a:r>
              <a:rPr i="1" lang="en-US" sz="1400">
                <a:solidFill>
                  <a:srgbClr val="000000"/>
                </a:solidFill>
              </a:rPr>
              <a:t>PGE residential rates to climb 5.5%, bringing average monthly power bill to $160</a:t>
            </a:r>
            <a:r>
              <a:rPr lang="en-US" sz="1400">
                <a:solidFill>
                  <a:srgbClr val="000000"/>
                </a:solidFill>
              </a:rPr>
              <a:t>. Opb; OPB. https://www.opb.org/article/2024/12/20/portland-general-electric-residential-rates-increase-power-rate-hike-bill-price/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Wigness, S. (2024, January 2). </a:t>
            </a:r>
            <a:r>
              <a:rPr i="1" lang="en-US" sz="1400">
                <a:solidFill>
                  <a:srgbClr val="000000"/>
                </a:solidFill>
              </a:rPr>
              <a:t>PG&amp;E Electric Rates in 2024: How to Lower Your Essential Electricity Costs</a:t>
            </a:r>
            <a:r>
              <a:rPr lang="en-US" sz="1400">
                <a:solidFill>
                  <a:srgbClr val="000000"/>
                </a:solidFill>
              </a:rPr>
              <a:t>. Solar.com. https://www.solar.com/learn/pge-electric-rates/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1" lang="en-US" sz="1400">
                <a:solidFill>
                  <a:srgbClr val="000000"/>
                </a:solidFill>
              </a:rPr>
              <a:t>EIA’s residential energy survey now includes estimates for more than 20 new end uses</a:t>
            </a:r>
            <a:r>
              <a:rPr lang="en-US" sz="1400">
                <a:solidFill>
                  <a:srgbClr val="000000"/>
                </a:solidFill>
              </a:rPr>
              <a:t>. (n.d.). Www.eia.gov. https://www.eia.gov/todayinenergy/detail.php?id=37813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Fauer, C., &amp; Cremaschi, L. (2024). Passive cooling of two phase change materials installed in series. </a:t>
            </a:r>
            <a:r>
              <a:rPr i="1" lang="en-US" sz="1400">
                <a:solidFill>
                  <a:srgbClr val="000000"/>
                </a:solidFill>
              </a:rPr>
              <a:t>International Journal of Refrigeration</a:t>
            </a:r>
            <a:r>
              <a:rPr lang="en-US" sz="1400">
                <a:solidFill>
                  <a:srgbClr val="000000"/>
                </a:solidFill>
              </a:rPr>
              <a:t>, </a:t>
            </a:r>
            <a:r>
              <a:rPr i="1" lang="en-US" sz="1400">
                <a:solidFill>
                  <a:srgbClr val="000000"/>
                </a:solidFill>
              </a:rPr>
              <a:t>159</a:t>
            </a:r>
            <a:r>
              <a:rPr lang="en-US" sz="1400">
                <a:solidFill>
                  <a:srgbClr val="000000"/>
                </a:solidFill>
              </a:rPr>
              <a:t>, 124–133. https://doi.org/10.1016/j.ijrefrig.2023.12.024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-US" sz="1400">
                <a:solidFill>
                  <a:srgbClr val="000000"/>
                </a:solidFill>
              </a:rPr>
              <a:t>Garber-Slaght, R. (2013, March). </a:t>
            </a:r>
            <a:r>
              <a:rPr i="1" lang="en-US" sz="1400">
                <a:solidFill>
                  <a:srgbClr val="000000"/>
                </a:solidFill>
              </a:rPr>
              <a:t>Passive Refrigeration</a:t>
            </a:r>
            <a:r>
              <a:rPr lang="en-US" sz="1400">
                <a:solidFill>
                  <a:srgbClr val="000000"/>
                </a:solidFill>
              </a:rPr>
              <a:t>. Cold Climate Housing Research Center; CCHRC. https://cchrc.org/wp-content/uploads/media/passiverefrigeration.pdf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936" name="Google Shape;1936;p193"/>
          <p:cNvSpPr txBox="1"/>
          <p:nvPr>
            <p:ph type="title"/>
          </p:nvPr>
        </p:nvSpPr>
        <p:spPr>
          <a:xfrm>
            <a:off x="-230675" y="323200"/>
            <a:ext cx="7201200" cy="819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pic>
        <p:nvPicPr>
          <p:cNvPr id="1937" name="Google Shape;1937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8575" y="6124575"/>
            <a:ext cx="4543425" cy="7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Google Shape;1512;p151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3" name="Google Shape;1513;p151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 R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14" name="Google Shape;1514;p151"/>
          <p:cNvSpPr txBox="1"/>
          <p:nvPr>
            <p:ph type="title"/>
          </p:nvPr>
        </p:nvSpPr>
        <p:spPr>
          <a:xfrm>
            <a:off x="536163" y="652508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HIGH USE OF ELECTRICITY</a:t>
            </a:r>
            <a:endParaRPr/>
          </a:p>
        </p:txBody>
      </p:sp>
      <p:pic>
        <p:nvPicPr>
          <p:cNvPr id="1515" name="Google Shape;1515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4675" y="1794999"/>
            <a:ext cx="4927375" cy="4253715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151"/>
          <p:cNvSpPr txBox="1"/>
          <p:nvPr/>
        </p:nvSpPr>
        <p:spPr>
          <a:xfrm>
            <a:off x="573800" y="2282850"/>
            <a:ext cx="4516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PGE customers have seen their bills increase by </a:t>
            </a:r>
            <a:r>
              <a:rPr b="1" lang="en-US" sz="2800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50%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since 2019 </a:t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$</a:t>
            </a:r>
            <a:r>
              <a:rPr b="1" lang="en-US" sz="2800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0.25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/kWh in 2019</a:t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Char char="●"/>
            </a:pP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$</a:t>
            </a:r>
            <a:r>
              <a:rPr b="1" lang="en-US" sz="2800">
                <a:solidFill>
                  <a:srgbClr val="E06666"/>
                </a:solidFill>
                <a:latin typeface="Poppins"/>
                <a:ea typeface="Poppins"/>
                <a:cs typeface="Poppins"/>
                <a:sym typeface="Poppins"/>
              </a:rPr>
              <a:t>0.45</a:t>
            </a:r>
            <a:r>
              <a:rPr lang="en-US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/kWh in 2024</a:t>
            </a:r>
            <a:endParaRPr sz="2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1" name="Google Shape;1521;p152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52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 R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23" name="Google Shape;1523;p152"/>
          <p:cNvSpPr txBox="1"/>
          <p:nvPr>
            <p:ph idx="4294967295" type="body"/>
          </p:nvPr>
        </p:nvSpPr>
        <p:spPr>
          <a:xfrm>
            <a:off x="582375" y="1518525"/>
            <a:ext cx="3370200" cy="50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Residential TOU</a:t>
            </a:r>
            <a:endParaRPr sz="1800"/>
          </a:p>
        </p:txBody>
      </p:sp>
      <p:pic>
        <p:nvPicPr>
          <p:cNvPr id="1524" name="Google Shape;1524;p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25" y="2044175"/>
            <a:ext cx="4366850" cy="3383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5" name="Google Shape;1525;p152"/>
          <p:cNvSpPr txBox="1"/>
          <p:nvPr>
            <p:ph idx="4294967295" type="body"/>
          </p:nvPr>
        </p:nvSpPr>
        <p:spPr>
          <a:xfrm>
            <a:off x="6309150" y="1518525"/>
            <a:ext cx="3370200" cy="502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Industrial TOU</a:t>
            </a:r>
            <a:endParaRPr sz="1800"/>
          </a:p>
        </p:txBody>
      </p:sp>
      <p:pic>
        <p:nvPicPr>
          <p:cNvPr id="1526" name="Google Shape;1526;p1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622" y="2044175"/>
            <a:ext cx="4439451" cy="3383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7" name="Google Shape;1527;p152"/>
          <p:cNvSpPr txBox="1"/>
          <p:nvPr>
            <p:ph type="title"/>
          </p:nvPr>
        </p:nvSpPr>
        <p:spPr>
          <a:xfrm>
            <a:off x="593413" y="708708"/>
            <a:ext cx="102720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TIME OF USE UTILITY RATES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53"/>
          <p:cNvSpPr txBox="1"/>
          <p:nvPr>
            <p:ph type="title"/>
          </p:nvPr>
        </p:nvSpPr>
        <p:spPr>
          <a:xfrm>
            <a:off x="1528250" y="2776975"/>
            <a:ext cx="9303300" cy="1391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MISSION STATEMENT</a:t>
            </a:r>
            <a:endParaRPr sz="7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" name="Google Shape;1537;p154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8" name="Google Shape;1538;p154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Kalino R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39" name="Google Shape;1539;p154"/>
          <p:cNvSpPr txBox="1"/>
          <p:nvPr>
            <p:ph type="title"/>
          </p:nvPr>
        </p:nvSpPr>
        <p:spPr>
          <a:xfrm>
            <a:off x="621450" y="3295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OBJECTIVE</a:t>
            </a:r>
            <a:endParaRPr/>
          </a:p>
        </p:txBody>
      </p:sp>
      <p:sp>
        <p:nvSpPr>
          <p:cNvPr id="1540" name="Google Shape;1540;p154"/>
          <p:cNvSpPr txBox="1"/>
          <p:nvPr>
            <p:ph idx="4294967295" type="body"/>
          </p:nvPr>
        </p:nvSpPr>
        <p:spPr>
          <a:xfrm>
            <a:off x="621450" y="1512250"/>
            <a:ext cx="95256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700"/>
              <a:t>D</a:t>
            </a:r>
            <a:r>
              <a:rPr lang="en-US" sz="2700"/>
              <a:t>esign and build a mini fridge that switches between an active refrigeration cycle and passive cooling mode to save money.</a:t>
            </a:r>
            <a:endParaRPr sz="2700"/>
          </a:p>
        </p:txBody>
      </p:sp>
      <p:sp>
        <p:nvSpPr>
          <p:cNvPr id="1541" name="Google Shape;1541;p154"/>
          <p:cNvSpPr/>
          <p:nvPr/>
        </p:nvSpPr>
        <p:spPr>
          <a:xfrm>
            <a:off x="5141092" y="3925425"/>
            <a:ext cx="1476300" cy="28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42" name="Google Shape;1542;p154"/>
          <p:cNvSpPr/>
          <p:nvPr/>
        </p:nvSpPr>
        <p:spPr>
          <a:xfrm flipH="1">
            <a:off x="5079633" y="4717800"/>
            <a:ext cx="1476300" cy="28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43" name="Google Shape;1543;p154"/>
          <p:cNvGrpSpPr/>
          <p:nvPr/>
        </p:nvGrpSpPr>
        <p:grpSpPr>
          <a:xfrm>
            <a:off x="1499580" y="3171325"/>
            <a:ext cx="3553007" cy="2811050"/>
            <a:chOff x="655075" y="2770250"/>
            <a:chExt cx="3824550" cy="2954025"/>
          </a:xfrm>
        </p:grpSpPr>
        <p:pic>
          <p:nvPicPr>
            <p:cNvPr id="1544" name="Google Shape;1544;p154"/>
            <p:cNvPicPr preferRelativeResize="0"/>
            <p:nvPr/>
          </p:nvPicPr>
          <p:blipFill rotWithShape="1">
            <a:blip r:embed="rId4">
              <a:alphaModFix/>
            </a:blip>
            <a:srcRect b="6794" l="17641" r="18046" t="0"/>
            <a:stretch/>
          </p:blipFill>
          <p:spPr>
            <a:xfrm>
              <a:off x="655075" y="2830175"/>
              <a:ext cx="3550849" cy="2894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545" name="Google Shape;1545;p154"/>
            <p:cNvSpPr txBox="1"/>
            <p:nvPr/>
          </p:nvSpPr>
          <p:spPr>
            <a:xfrm>
              <a:off x="1012525" y="2770250"/>
              <a:ext cx="34671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Active Refrigeration Cycle</a:t>
              </a:r>
              <a:endParaRPr b="1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46" name="Google Shape;1546;p154"/>
          <p:cNvGrpSpPr/>
          <p:nvPr/>
        </p:nvGrpSpPr>
        <p:grpSpPr>
          <a:xfrm>
            <a:off x="7202061" y="3171325"/>
            <a:ext cx="3608955" cy="2811050"/>
            <a:chOff x="6617388" y="2770250"/>
            <a:chExt cx="4050000" cy="2954025"/>
          </a:xfrm>
        </p:grpSpPr>
        <p:sp>
          <p:nvSpPr>
            <p:cNvPr id="1547" name="Google Shape;1547;p154"/>
            <p:cNvSpPr/>
            <p:nvPr/>
          </p:nvSpPr>
          <p:spPr>
            <a:xfrm>
              <a:off x="6617388" y="2830175"/>
              <a:ext cx="4050000" cy="2894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Poppins"/>
                <a:ea typeface="Poppins"/>
                <a:cs typeface="Poppins"/>
                <a:sym typeface="Poppins"/>
              </a:endParaRPr>
            </a:p>
          </p:txBody>
        </p:sp>
        <p:grpSp>
          <p:nvGrpSpPr>
            <p:cNvPr id="1548" name="Google Shape;1548;p154"/>
            <p:cNvGrpSpPr/>
            <p:nvPr/>
          </p:nvGrpSpPr>
          <p:grpSpPr>
            <a:xfrm>
              <a:off x="6673813" y="3087900"/>
              <a:ext cx="3651388" cy="2566601"/>
              <a:chOff x="6673763" y="2891825"/>
              <a:chExt cx="3651388" cy="2566601"/>
            </a:xfrm>
          </p:grpSpPr>
          <p:pic>
            <p:nvPicPr>
              <p:cNvPr id="1549" name="Google Shape;1549;p15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 flipH="1">
                <a:off x="6673763" y="2891825"/>
                <a:ext cx="2658850" cy="2230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0" name="Google Shape;1550;p154"/>
              <p:cNvPicPr preferRelativeResize="0"/>
              <p:nvPr/>
            </p:nvPicPr>
            <p:blipFill rotWithShape="1">
              <a:blip r:embed="rId6">
                <a:alphaModFix/>
              </a:blip>
              <a:srcRect b="30184" l="12709" r="11233" t="22937"/>
              <a:stretch/>
            </p:blipFill>
            <p:spPr>
              <a:xfrm>
                <a:off x="8008500" y="3914625"/>
                <a:ext cx="2316651" cy="15438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1" name="Google Shape;1551;p154"/>
            <p:cNvSpPr txBox="1"/>
            <p:nvPr/>
          </p:nvSpPr>
          <p:spPr>
            <a:xfrm>
              <a:off x="7879550" y="2770250"/>
              <a:ext cx="2627100" cy="39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00">
                  <a:solidFill>
                    <a:schemeClr val="dk2"/>
                  </a:solidFill>
                  <a:latin typeface="Poppins"/>
                  <a:ea typeface="Poppins"/>
                  <a:cs typeface="Poppins"/>
                  <a:sym typeface="Poppins"/>
                </a:rPr>
                <a:t>Passive cooling</a:t>
              </a:r>
              <a:endParaRPr b="1" sz="15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" name="Google Shape;1556;p155"/>
          <p:cNvPicPr preferRelativeResize="0"/>
          <p:nvPr/>
        </p:nvPicPr>
        <p:blipFill rotWithShape="1">
          <a:blip r:embed="rId3">
            <a:alphaModFix/>
          </a:blip>
          <a:srcRect b="0" l="0" r="28602" t="0"/>
          <a:stretch/>
        </p:blipFill>
        <p:spPr>
          <a:xfrm flipH="1">
            <a:off x="-1" y="6294450"/>
            <a:ext cx="6270001" cy="5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7" name="Google Shape;1557;p155"/>
          <p:cNvSpPr txBox="1"/>
          <p:nvPr/>
        </p:nvSpPr>
        <p:spPr>
          <a:xfrm>
            <a:off x="200575" y="6380463"/>
            <a:ext cx="50910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rPr>
              <a:t>Presented by: Brent</a:t>
            </a:r>
            <a:endParaRPr sz="1800">
              <a:solidFill>
                <a:schemeClr val="accent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8" name="Google Shape;1558;p155"/>
          <p:cNvSpPr txBox="1"/>
          <p:nvPr>
            <p:ph type="title"/>
          </p:nvPr>
        </p:nvSpPr>
        <p:spPr>
          <a:xfrm>
            <a:off x="341175" y="3468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US"/>
              <a:t>KEY GOALS</a:t>
            </a:r>
            <a:endParaRPr/>
          </a:p>
        </p:txBody>
      </p:sp>
      <p:sp>
        <p:nvSpPr>
          <p:cNvPr id="1559" name="Google Shape;1559;p155"/>
          <p:cNvSpPr txBox="1"/>
          <p:nvPr>
            <p:ph idx="4294967295" type="body"/>
          </p:nvPr>
        </p:nvSpPr>
        <p:spPr>
          <a:xfrm>
            <a:off x="1576000" y="4586550"/>
            <a:ext cx="6772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/>
              <a:t>Microcontroller controls the state of the refrigerator</a:t>
            </a:r>
            <a:endParaRPr sz="2900"/>
          </a:p>
        </p:txBody>
      </p:sp>
      <p:pic>
        <p:nvPicPr>
          <p:cNvPr id="1560" name="Google Shape;1560;p155"/>
          <p:cNvPicPr preferRelativeResize="0"/>
          <p:nvPr/>
        </p:nvPicPr>
        <p:blipFill rotWithShape="1">
          <a:blip r:embed="rId4">
            <a:alphaModFix/>
          </a:blip>
          <a:srcRect b="17610" l="8025" r="17801" t="4050"/>
          <a:stretch/>
        </p:blipFill>
        <p:spPr>
          <a:xfrm>
            <a:off x="8865300" y="1799950"/>
            <a:ext cx="3084524" cy="3258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1" name="Google Shape;1561;p155"/>
          <p:cNvSpPr txBox="1"/>
          <p:nvPr/>
        </p:nvSpPr>
        <p:spPr>
          <a:xfrm>
            <a:off x="626305" y="1636171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2A4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b="1" sz="3000">
              <a:solidFill>
                <a:srgbClr val="202A4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2" name="Google Shape;1562;p155"/>
          <p:cNvSpPr txBox="1"/>
          <p:nvPr/>
        </p:nvSpPr>
        <p:spPr>
          <a:xfrm>
            <a:off x="626293" y="3099829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2A4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b="1" sz="3000">
              <a:solidFill>
                <a:srgbClr val="202A4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3" name="Google Shape;1563;p155"/>
          <p:cNvSpPr txBox="1"/>
          <p:nvPr/>
        </p:nvSpPr>
        <p:spPr>
          <a:xfrm>
            <a:off x="626307" y="4506625"/>
            <a:ext cx="694800" cy="694800"/>
          </a:xfrm>
          <a:prstGeom prst="rect">
            <a:avLst/>
          </a:prstGeom>
          <a:solidFill>
            <a:srgbClr val="D3E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202A4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b="1" sz="3000">
              <a:solidFill>
                <a:srgbClr val="202A4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4" name="Google Shape;1564;p155"/>
          <p:cNvSpPr txBox="1"/>
          <p:nvPr/>
        </p:nvSpPr>
        <p:spPr>
          <a:xfrm>
            <a:off x="1633325" y="1726650"/>
            <a:ext cx="71445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Make an affordable, energy-efficient, and cost saving refrigerator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65" name="Google Shape;1565;p155"/>
          <p:cNvSpPr txBox="1"/>
          <p:nvPr/>
        </p:nvSpPr>
        <p:spPr>
          <a:xfrm>
            <a:off x="1719275" y="3190300"/>
            <a:ext cx="70587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refrigerator has easy to clean removable shelves</a:t>
            </a:r>
            <a:endParaRPr sz="29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